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85" r:id="rId5"/>
    <p:sldId id="258" r:id="rId6"/>
    <p:sldId id="292" r:id="rId7"/>
    <p:sldId id="297" r:id="rId8"/>
    <p:sldId id="293" r:id="rId9"/>
    <p:sldId id="298" r:id="rId10"/>
    <p:sldId id="294" r:id="rId11"/>
    <p:sldId id="299" r:id="rId12"/>
    <p:sldId id="295" r:id="rId13"/>
    <p:sldId id="300" r:id="rId14"/>
    <p:sldId id="296" r:id="rId15"/>
    <p:sldId id="260" r:id="rId16"/>
    <p:sldId id="261" r:id="rId17"/>
    <p:sldId id="289" r:id="rId18"/>
    <p:sldId id="290" r:id="rId19"/>
    <p:sldId id="264" r:id="rId20"/>
    <p:sldId id="286" r:id="rId21"/>
    <p:sldId id="287" r:id="rId22"/>
    <p:sldId id="271" r:id="rId23"/>
    <p:sldId id="272"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41" autoAdjust="0"/>
    <p:restoredTop sz="94660"/>
  </p:normalViewPr>
  <p:slideViewPr>
    <p:cSldViewPr snapToGrid="0">
      <p:cViewPr varScale="1">
        <p:scale>
          <a:sx n="114" d="100"/>
          <a:sy n="114"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8697-1550-49B1-A1C0-68D5B89342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E75511-265F-4CC5-9B1C-269E7271B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39AE58-B0F5-4C4D-A609-0C7E1300E0FD}"/>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5" name="Footer Placeholder 4">
            <a:extLst>
              <a:ext uri="{FF2B5EF4-FFF2-40B4-BE49-F238E27FC236}">
                <a16:creationId xmlns:a16="http://schemas.microsoft.com/office/drawing/2014/main" id="{18C18518-3E43-4AE8-9F5E-BB84D4BF2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7909C-B0F7-40E8-ACE1-B0BC62455CC8}"/>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1760638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7F9D-C175-42B8-BF09-D5083BDFF9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897804-8323-447B-850A-D3CB72972E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B4698-61C6-4374-89F6-13CD4BC8280C}"/>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5" name="Footer Placeholder 4">
            <a:extLst>
              <a:ext uri="{FF2B5EF4-FFF2-40B4-BE49-F238E27FC236}">
                <a16:creationId xmlns:a16="http://schemas.microsoft.com/office/drawing/2014/main" id="{11A5C3CD-161E-4FA4-84F6-6774AD3AF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BB461-D85D-45B8-A161-2E6B979713B2}"/>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1088702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56FD7-CF47-4CB1-A5A1-AE50FEB9E3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818419-6A7B-4004-B349-71CFEAE6FAD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45F94-8A5A-46F4-ADFE-903FB1145200}"/>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5" name="Footer Placeholder 4">
            <a:extLst>
              <a:ext uri="{FF2B5EF4-FFF2-40B4-BE49-F238E27FC236}">
                <a16:creationId xmlns:a16="http://schemas.microsoft.com/office/drawing/2014/main" id="{4561148B-4A8C-43A8-80E0-6E3F7F9B5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668D2-8C7C-4FC0-9D02-98B4FC891F5B}"/>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3963579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153F-9D99-4550-89F1-FE3A5837AD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6219-9311-4CC8-9BFE-626FA2D45A1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E64F7-3732-4A82-8125-29D77E991CA1}"/>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5" name="Footer Placeholder 4">
            <a:extLst>
              <a:ext uri="{FF2B5EF4-FFF2-40B4-BE49-F238E27FC236}">
                <a16:creationId xmlns:a16="http://schemas.microsoft.com/office/drawing/2014/main" id="{02D8AA36-012D-4E62-9ACC-1FC3A9793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2C97D-651E-4B87-BA5B-CCC811E70F75}"/>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32452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9EAA-2369-493F-8CC3-362E216039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F1E5A-0E1F-47FA-9E3B-352EEB2EC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B4E170C-FCA4-41A3-8380-9FB590B7F9F7}"/>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5" name="Footer Placeholder 4">
            <a:extLst>
              <a:ext uri="{FF2B5EF4-FFF2-40B4-BE49-F238E27FC236}">
                <a16:creationId xmlns:a16="http://schemas.microsoft.com/office/drawing/2014/main" id="{F754C20E-4274-4C44-BA21-9187E4472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01AD6-AB84-4D2E-A1EF-8BC126AC0FE6}"/>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3889183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8C17-AFEC-4D47-8CAE-B4574AF66B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C31E9-00ED-4421-9CB1-B1A33FAAFDE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D74A70-25A7-474D-8B10-D7DF55C6A1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C2882D-F8A2-4853-A2A6-9C26364A97E3}"/>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6" name="Footer Placeholder 5">
            <a:extLst>
              <a:ext uri="{FF2B5EF4-FFF2-40B4-BE49-F238E27FC236}">
                <a16:creationId xmlns:a16="http://schemas.microsoft.com/office/drawing/2014/main" id="{E2BC4062-AAB6-4058-8AA0-CD2BB9C9E1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C59E78-12E1-456D-A6D1-9268EF1F8091}"/>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1588478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EE74-7A25-4CFC-A7CE-BF5F7BDDFF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E56341-336F-47CC-AB04-4ECEFDF442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21F00E-5641-444A-B9BE-4AC197369E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D26B45-9C58-4F0D-A10F-534E69CED6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BE3E8AE-220B-4E95-A243-6B7879483E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F11A14-66F6-4B8A-A13F-2C1F80E54BEE}"/>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8" name="Footer Placeholder 7">
            <a:extLst>
              <a:ext uri="{FF2B5EF4-FFF2-40B4-BE49-F238E27FC236}">
                <a16:creationId xmlns:a16="http://schemas.microsoft.com/office/drawing/2014/main" id="{D8BB1E33-C59B-44FA-84EC-B867A3E8C8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D42AFA-363E-44A2-B449-A9248796B896}"/>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1168284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0BB6-71E7-4367-A839-1EED1AB35A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B3164D-00B9-4086-8EA5-1C70C137B10B}"/>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4" name="Footer Placeholder 3">
            <a:extLst>
              <a:ext uri="{FF2B5EF4-FFF2-40B4-BE49-F238E27FC236}">
                <a16:creationId xmlns:a16="http://schemas.microsoft.com/office/drawing/2014/main" id="{DDF5F6EA-AEA4-40E7-8311-DE1593C77B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9E0DB-0107-4806-B8AE-1982397444D3}"/>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427861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E4B34-BC35-4D9F-85DC-23E10D84C7E2}"/>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3" name="Footer Placeholder 2">
            <a:extLst>
              <a:ext uri="{FF2B5EF4-FFF2-40B4-BE49-F238E27FC236}">
                <a16:creationId xmlns:a16="http://schemas.microsoft.com/office/drawing/2014/main" id="{E593C465-F7F3-4140-82E8-81235BAE0A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09239E-FF9F-495C-8675-F1E4DF6A513A}"/>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15881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D983-29E8-4B80-870B-92DCE0F928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76BFEE-A097-4843-B54C-D966425F29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17D544-E95B-42C0-AF58-C3504A30C5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7DA578-F664-40AD-866B-3E09399CDBB5}"/>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6" name="Footer Placeholder 5">
            <a:extLst>
              <a:ext uri="{FF2B5EF4-FFF2-40B4-BE49-F238E27FC236}">
                <a16:creationId xmlns:a16="http://schemas.microsoft.com/office/drawing/2014/main" id="{F3E1D730-4284-4481-8B78-6BF1071328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844DC0-9E09-4437-A37D-A4F7D3FAD812}"/>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3714838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7446-0AE7-4EFE-B4E2-A35CFC36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720928-DC01-48DC-B63B-045F97EDA5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B45EB1-D66B-464B-9AE1-8A66AB32B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0FAC83-299A-4ABA-8C4A-068F5F08835A}"/>
              </a:ext>
            </a:extLst>
          </p:cNvPr>
          <p:cNvSpPr>
            <a:spLocks noGrp="1"/>
          </p:cNvSpPr>
          <p:nvPr>
            <p:ph type="dt" sz="half" idx="10"/>
          </p:nvPr>
        </p:nvSpPr>
        <p:spPr/>
        <p:txBody>
          <a:bodyPr/>
          <a:lstStyle/>
          <a:p>
            <a:fld id="{8D806D81-5DF4-4FE5-82A3-BAEDAB0A71A6}" type="datetimeFigureOut">
              <a:rPr lang="en-US" smtClean="0"/>
              <a:t>3/4/2025</a:t>
            </a:fld>
            <a:endParaRPr lang="en-US"/>
          </a:p>
        </p:txBody>
      </p:sp>
      <p:sp>
        <p:nvSpPr>
          <p:cNvPr id="6" name="Footer Placeholder 5">
            <a:extLst>
              <a:ext uri="{FF2B5EF4-FFF2-40B4-BE49-F238E27FC236}">
                <a16:creationId xmlns:a16="http://schemas.microsoft.com/office/drawing/2014/main" id="{EC73A9F2-ADA4-4E9D-A03A-07904CA06B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68CC55-6FA5-4243-9239-9FC07F119B64}"/>
              </a:ext>
            </a:extLst>
          </p:cNvPr>
          <p:cNvSpPr>
            <a:spLocks noGrp="1"/>
          </p:cNvSpPr>
          <p:nvPr>
            <p:ph type="sldNum" sz="quarter" idx="12"/>
          </p:nvPr>
        </p:nvSpPr>
        <p:spPr/>
        <p:txBody>
          <a:bodyPr/>
          <a:lstStyle/>
          <a:p>
            <a:fld id="{C850114F-4F95-4C1F-8B53-40AC1A1A9065}" type="slidenum">
              <a:rPr lang="en-US" smtClean="0"/>
              <a:t>‹#›</a:t>
            </a:fld>
            <a:endParaRPr lang="en-US"/>
          </a:p>
        </p:txBody>
      </p:sp>
    </p:spTree>
    <p:extLst>
      <p:ext uri="{BB962C8B-B14F-4D97-AF65-F5344CB8AC3E}">
        <p14:creationId xmlns:p14="http://schemas.microsoft.com/office/powerpoint/2010/main" val="408718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4DDE0F-9488-4BC1-8612-5D4A340127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B0819B-CA21-4D97-9554-AEFDE1374C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06DB75-F60D-4D05-B912-D7E055C52B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06D81-5DF4-4FE5-82A3-BAEDAB0A71A6}" type="datetimeFigureOut">
              <a:rPr lang="en-US" smtClean="0"/>
              <a:t>3/4/2025</a:t>
            </a:fld>
            <a:endParaRPr lang="en-US"/>
          </a:p>
        </p:txBody>
      </p:sp>
      <p:sp>
        <p:nvSpPr>
          <p:cNvPr id="5" name="Footer Placeholder 4">
            <a:extLst>
              <a:ext uri="{FF2B5EF4-FFF2-40B4-BE49-F238E27FC236}">
                <a16:creationId xmlns:a16="http://schemas.microsoft.com/office/drawing/2014/main" id="{5A76D582-85E6-415A-84A0-2B3EBAB60B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4FDB87-F54B-41AB-8A8A-D20ADAA2E1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0114F-4F95-4C1F-8B53-40AC1A1A9065}" type="slidenum">
              <a:rPr lang="en-US" smtClean="0"/>
              <a:t>‹#›</a:t>
            </a:fld>
            <a:endParaRPr lang="en-US"/>
          </a:p>
        </p:txBody>
      </p:sp>
    </p:spTree>
    <p:extLst>
      <p:ext uri="{BB962C8B-B14F-4D97-AF65-F5344CB8AC3E}">
        <p14:creationId xmlns:p14="http://schemas.microsoft.com/office/powerpoint/2010/main" val="4080944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C541-4D3C-46B5-A2BC-8C879104356F}"/>
              </a:ext>
            </a:extLst>
          </p:cNvPr>
          <p:cNvSpPr>
            <a:spLocks noGrp="1"/>
          </p:cNvSpPr>
          <p:nvPr>
            <p:ph type="ctrTitle"/>
          </p:nvPr>
        </p:nvSpPr>
        <p:spPr>
          <a:xfrm>
            <a:off x="1582723" y="186130"/>
            <a:ext cx="9144000" cy="931469"/>
          </a:xfrm>
        </p:spPr>
        <p:txBody>
          <a:bodyPr>
            <a:normAutofit fontScale="90000"/>
          </a:bodyPr>
          <a:lstStyle/>
          <a:p>
            <a:r>
              <a:rPr lang="en-US" dirty="0"/>
              <a:t>ROBOT CAR CONTROL</a:t>
            </a:r>
            <a:br>
              <a:rPr lang="en-US" dirty="0"/>
            </a:br>
            <a:r>
              <a:rPr lang="en-US" sz="2200" dirty="0"/>
              <a:t>Revolutionizing Automation with Smart Robotics</a:t>
            </a:r>
          </a:p>
        </p:txBody>
      </p:sp>
      <p:sp>
        <p:nvSpPr>
          <p:cNvPr id="3" name="Subtitle 2">
            <a:extLst>
              <a:ext uri="{FF2B5EF4-FFF2-40B4-BE49-F238E27FC236}">
                <a16:creationId xmlns:a16="http://schemas.microsoft.com/office/drawing/2014/main" id="{C135BE02-8974-40B5-97DB-FCC2614391DA}"/>
              </a:ext>
            </a:extLst>
          </p:cNvPr>
          <p:cNvSpPr>
            <a:spLocks noGrp="1"/>
          </p:cNvSpPr>
          <p:nvPr>
            <p:ph type="subTitle" idx="1"/>
          </p:nvPr>
        </p:nvSpPr>
        <p:spPr>
          <a:xfrm>
            <a:off x="7264400" y="1232191"/>
            <a:ext cx="5207815" cy="1168109"/>
          </a:xfrm>
        </p:spPr>
        <p:txBody>
          <a:bodyPr/>
          <a:lstStyle/>
          <a:p>
            <a:r>
              <a:rPr lang="en-US" b="1" dirty="0"/>
              <a:t>COMBINATION OF IOT WITH AI TECHNOLOGY</a:t>
            </a:r>
          </a:p>
        </p:txBody>
      </p:sp>
      <p:sp>
        <p:nvSpPr>
          <p:cNvPr id="4" name="TextBox 3">
            <a:extLst>
              <a:ext uri="{FF2B5EF4-FFF2-40B4-BE49-F238E27FC236}">
                <a16:creationId xmlns:a16="http://schemas.microsoft.com/office/drawing/2014/main" id="{6E157449-F8B9-43C3-8D25-9282EC45936C}"/>
              </a:ext>
            </a:extLst>
          </p:cNvPr>
          <p:cNvSpPr txBox="1"/>
          <p:nvPr/>
        </p:nvSpPr>
        <p:spPr>
          <a:xfrm>
            <a:off x="7378701" y="3164681"/>
            <a:ext cx="4737100" cy="3139321"/>
          </a:xfrm>
          <a:prstGeom prst="rect">
            <a:avLst/>
          </a:prstGeom>
          <a:noFill/>
        </p:spPr>
        <p:txBody>
          <a:bodyPr wrap="square" rtlCol="0">
            <a:spAutoFit/>
          </a:bodyPr>
          <a:lstStyle/>
          <a:p>
            <a:r>
              <a:rPr lang="en-US" sz="3600" b="1" dirty="0"/>
              <a:t>By: Xuan Ky Pham </a:t>
            </a:r>
          </a:p>
          <a:p>
            <a:r>
              <a:rPr lang="en-US" sz="3600" b="1" dirty="0"/>
              <a:t>ID: 1649932</a:t>
            </a:r>
          </a:p>
          <a:p>
            <a:endParaRPr lang="en-US" sz="3600" b="1" dirty="0"/>
          </a:p>
          <a:p>
            <a:r>
              <a:rPr lang="en-US" sz="3600" b="1" dirty="0"/>
              <a:t>University Supervisors</a:t>
            </a:r>
          </a:p>
          <a:p>
            <a:r>
              <a:rPr lang="en-US" sz="3600" b="1" dirty="0"/>
              <a:t>Doctor:  </a:t>
            </a:r>
            <a:r>
              <a:rPr lang="en-US" sz="3600" dirty="0"/>
              <a:t>Melanie </a:t>
            </a:r>
            <a:r>
              <a:rPr lang="en-US" sz="3600" dirty="0" err="1"/>
              <a:t>Ooi</a:t>
            </a:r>
            <a:br>
              <a:rPr lang="en-US" dirty="0"/>
            </a:br>
            <a:endParaRPr lang="en-US" dirty="0"/>
          </a:p>
        </p:txBody>
      </p:sp>
      <p:sp>
        <p:nvSpPr>
          <p:cNvPr id="6" name="TextBox 5">
            <a:extLst>
              <a:ext uri="{FF2B5EF4-FFF2-40B4-BE49-F238E27FC236}">
                <a16:creationId xmlns:a16="http://schemas.microsoft.com/office/drawing/2014/main" id="{79AE4E70-DACA-4F8D-8CD9-90AD2E26513E}"/>
              </a:ext>
            </a:extLst>
          </p:cNvPr>
          <p:cNvSpPr txBox="1"/>
          <p:nvPr/>
        </p:nvSpPr>
        <p:spPr>
          <a:xfrm flipH="1">
            <a:off x="7763510" y="2228671"/>
            <a:ext cx="3967481" cy="1200329"/>
          </a:xfrm>
          <a:prstGeom prst="rect">
            <a:avLst/>
          </a:prstGeom>
          <a:noFill/>
        </p:spPr>
        <p:txBody>
          <a:bodyPr wrap="square" rtlCol="0">
            <a:spAutoFit/>
          </a:bodyPr>
          <a:lstStyle/>
          <a:p>
            <a:r>
              <a:rPr lang="en-US" dirty="0"/>
              <a:t>http://waikatorobotcar.great-site.net</a:t>
            </a:r>
          </a:p>
          <a:p>
            <a:r>
              <a:rPr lang="en-US" dirty="0"/>
              <a:t>http://robotcarwaikato.great-site.net</a:t>
            </a:r>
          </a:p>
          <a:p>
            <a:r>
              <a:rPr lang="en-US" dirty="0"/>
              <a:t>https://robotcarwaikato.great-site.net</a:t>
            </a:r>
          </a:p>
          <a:p>
            <a:endParaRPr lang="en-US" dirty="0"/>
          </a:p>
        </p:txBody>
      </p:sp>
      <p:sp>
        <p:nvSpPr>
          <p:cNvPr id="9" name="TextBox 8">
            <a:extLst>
              <a:ext uri="{FF2B5EF4-FFF2-40B4-BE49-F238E27FC236}">
                <a16:creationId xmlns:a16="http://schemas.microsoft.com/office/drawing/2014/main" id="{760DEB42-41A6-4DB0-8109-87D33F66CE90}"/>
              </a:ext>
            </a:extLst>
          </p:cNvPr>
          <p:cNvSpPr txBox="1"/>
          <p:nvPr/>
        </p:nvSpPr>
        <p:spPr>
          <a:xfrm>
            <a:off x="8428023" y="6302537"/>
            <a:ext cx="2298700" cy="369332"/>
          </a:xfrm>
          <a:prstGeom prst="rect">
            <a:avLst/>
          </a:prstGeom>
          <a:noFill/>
        </p:spPr>
        <p:txBody>
          <a:bodyPr wrap="square" rtlCol="0">
            <a:spAutoFit/>
          </a:bodyPr>
          <a:lstStyle/>
          <a:p>
            <a:r>
              <a:rPr lang="en-US" b="1" dirty="0"/>
              <a:t>Date 30/1/2025</a:t>
            </a:r>
          </a:p>
        </p:txBody>
      </p:sp>
      <p:pic>
        <p:nvPicPr>
          <p:cNvPr id="10" name="Picture 9">
            <a:extLst>
              <a:ext uri="{FF2B5EF4-FFF2-40B4-BE49-F238E27FC236}">
                <a16:creationId xmlns:a16="http://schemas.microsoft.com/office/drawing/2014/main" id="{98860940-B3C7-42C2-ACC1-F3272F82975D}"/>
              </a:ext>
            </a:extLst>
          </p:cNvPr>
          <p:cNvPicPr>
            <a:picLocks noChangeAspect="1"/>
          </p:cNvPicPr>
          <p:nvPr/>
        </p:nvPicPr>
        <p:blipFill>
          <a:blip r:embed="rId2"/>
          <a:stretch>
            <a:fillRect/>
          </a:stretch>
        </p:blipFill>
        <p:spPr>
          <a:xfrm>
            <a:off x="0" y="244381"/>
            <a:ext cx="1465277" cy="1746437"/>
          </a:xfrm>
          <a:prstGeom prst="rect">
            <a:avLst/>
          </a:prstGeom>
        </p:spPr>
      </p:pic>
      <p:pic>
        <p:nvPicPr>
          <p:cNvPr id="12" name="Picture 11">
            <a:extLst>
              <a:ext uri="{FF2B5EF4-FFF2-40B4-BE49-F238E27FC236}">
                <a16:creationId xmlns:a16="http://schemas.microsoft.com/office/drawing/2014/main" id="{03253AD8-630A-41F2-BF1C-7B62C3361123}"/>
              </a:ext>
            </a:extLst>
          </p:cNvPr>
          <p:cNvPicPr>
            <a:picLocks noChangeAspect="1"/>
          </p:cNvPicPr>
          <p:nvPr/>
        </p:nvPicPr>
        <p:blipFill>
          <a:blip r:embed="rId3"/>
          <a:stretch>
            <a:fillRect/>
          </a:stretch>
        </p:blipFill>
        <p:spPr>
          <a:xfrm>
            <a:off x="1421311" y="999566"/>
            <a:ext cx="5617634" cy="5765272"/>
          </a:xfrm>
          <a:prstGeom prst="rect">
            <a:avLst/>
          </a:prstGeom>
        </p:spPr>
      </p:pic>
    </p:spTree>
    <p:extLst>
      <p:ext uri="{BB962C8B-B14F-4D97-AF65-F5344CB8AC3E}">
        <p14:creationId xmlns:p14="http://schemas.microsoft.com/office/powerpoint/2010/main" val="23548636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E05BFF-91F8-45B4-92A1-8A0A73ED8586}"/>
              </a:ext>
            </a:extLst>
          </p:cNvPr>
          <p:cNvPicPr>
            <a:picLocks noChangeAspect="1"/>
          </p:cNvPicPr>
          <p:nvPr/>
        </p:nvPicPr>
        <p:blipFill>
          <a:blip r:embed="rId2"/>
          <a:stretch>
            <a:fillRect/>
          </a:stretch>
        </p:blipFill>
        <p:spPr>
          <a:xfrm>
            <a:off x="1608510" y="0"/>
            <a:ext cx="8974979" cy="6858000"/>
          </a:xfrm>
          <a:prstGeom prst="rect">
            <a:avLst/>
          </a:prstGeom>
        </p:spPr>
      </p:pic>
    </p:spTree>
    <p:extLst>
      <p:ext uri="{BB962C8B-B14F-4D97-AF65-F5344CB8AC3E}">
        <p14:creationId xmlns:p14="http://schemas.microsoft.com/office/powerpoint/2010/main" val="20631229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552D-C5AF-4254-B982-E47A7FB652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9E0B32-D4AE-42BC-B391-8AA963362DC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1C86620-91F3-489E-BF95-D8F1731FB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085" y="0"/>
            <a:ext cx="10617715" cy="6858000"/>
          </a:xfrm>
          <a:prstGeom prst="rect">
            <a:avLst/>
          </a:prstGeom>
        </p:spPr>
      </p:pic>
    </p:spTree>
    <p:extLst>
      <p:ext uri="{BB962C8B-B14F-4D97-AF65-F5344CB8AC3E}">
        <p14:creationId xmlns:p14="http://schemas.microsoft.com/office/powerpoint/2010/main" val="3594259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B8C315-8951-4E94-A58D-EDDC23820C48}"/>
              </a:ext>
            </a:extLst>
          </p:cNvPr>
          <p:cNvPicPr>
            <a:picLocks noChangeAspect="1"/>
          </p:cNvPicPr>
          <p:nvPr/>
        </p:nvPicPr>
        <p:blipFill>
          <a:blip r:embed="rId2"/>
          <a:stretch>
            <a:fillRect/>
          </a:stretch>
        </p:blipFill>
        <p:spPr>
          <a:xfrm>
            <a:off x="1304958" y="0"/>
            <a:ext cx="9582084" cy="6858000"/>
          </a:xfrm>
          <a:prstGeom prst="rect">
            <a:avLst/>
          </a:prstGeom>
        </p:spPr>
      </p:pic>
    </p:spTree>
    <p:extLst>
      <p:ext uri="{BB962C8B-B14F-4D97-AF65-F5344CB8AC3E}">
        <p14:creationId xmlns:p14="http://schemas.microsoft.com/office/powerpoint/2010/main" val="2925547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E462-AB0E-4608-ADF0-55473EF5BB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B245E3-F778-4B59-B1E1-A6641786056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646698-7E9C-491D-AC81-3A6D34962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85" y="101600"/>
            <a:ext cx="10515601" cy="6792044"/>
          </a:xfrm>
          <a:prstGeom prst="rect">
            <a:avLst/>
          </a:prstGeom>
        </p:spPr>
      </p:pic>
    </p:spTree>
    <p:extLst>
      <p:ext uri="{BB962C8B-B14F-4D97-AF65-F5344CB8AC3E}">
        <p14:creationId xmlns:p14="http://schemas.microsoft.com/office/powerpoint/2010/main" val="3130028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AB139F5-8D90-4763-9C7B-CC82D0D2A75A}"/>
              </a:ext>
            </a:extLst>
          </p:cNvPr>
          <p:cNvPicPr>
            <a:picLocks noGrp="1" noChangeAspect="1"/>
          </p:cNvPicPr>
          <p:nvPr>
            <p:ph idx="1"/>
          </p:nvPr>
        </p:nvPicPr>
        <p:blipFill>
          <a:blip r:embed="rId2"/>
          <a:stretch>
            <a:fillRect/>
          </a:stretch>
        </p:blipFill>
        <p:spPr>
          <a:xfrm>
            <a:off x="838200" y="88261"/>
            <a:ext cx="8859473" cy="6769739"/>
          </a:xfrm>
          <a:prstGeom prst="rect">
            <a:avLst/>
          </a:prstGeom>
        </p:spPr>
      </p:pic>
    </p:spTree>
    <p:extLst>
      <p:ext uri="{BB962C8B-B14F-4D97-AF65-F5344CB8AC3E}">
        <p14:creationId xmlns:p14="http://schemas.microsoft.com/office/powerpoint/2010/main" val="2096932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E6E-6629-47BA-B066-D5527B4E7907}"/>
              </a:ext>
            </a:extLst>
          </p:cNvPr>
          <p:cNvSpPr>
            <a:spLocks noGrp="1"/>
          </p:cNvSpPr>
          <p:nvPr>
            <p:ph type="title"/>
          </p:nvPr>
        </p:nvSpPr>
        <p:spPr/>
        <p:txBody>
          <a:bodyPr/>
          <a:lstStyle/>
          <a:p>
            <a:r>
              <a:rPr lang="en-US" dirty="0"/>
              <a:t>Core Technologies</a:t>
            </a:r>
          </a:p>
        </p:txBody>
      </p:sp>
      <p:sp>
        <p:nvSpPr>
          <p:cNvPr id="4" name="Rectangle 1">
            <a:extLst>
              <a:ext uri="{FF2B5EF4-FFF2-40B4-BE49-F238E27FC236}">
                <a16:creationId xmlns:a16="http://schemas.microsoft.com/office/drawing/2014/main" id="{FE3EB9D0-85E3-406F-88B1-01E0DC56DC41}"/>
              </a:ext>
            </a:extLst>
          </p:cNvPr>
          <p:cNvSpPr>
            <a:spLocks noGrp="1" noChangeArrowheads="1"/>
          </p:cNvSpPr>
          <p:nvPr>
            <p:ph idx="1"/>
          </p:nvPr>
        </p:nvSpPr>
        <p:spPr bwMode="auto">
          <a:xfrm>
            <a:off x="838199" y="3111772"/>
            <a:ext cx="9144699" cy="128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Connectivity:</a:t>
            </a:r>
            <a:r>
              <a:rPr lang="en-US" altLang="en-US" sz="1800" dirty="0">
                <a:latin typeface="Arial" panose="020B0604020202020204" pitchFamily="34" charset="0"/>
              </a:rPr>
              <a:t> </a:t>
            </a:r>
            <a:r>
              <a:rPr lang="en-US" altLang="en-US" sz="1800" dirty="0" err="1">
                <a:latin typeface="Arial" panose="020B0604020202020204" pitchFamily="34" charset="0"/>
              </a:rPr>
              <a:t>Wifi</a:t>
            </a: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MQTT, </a:t>
            </a:r>
            <a:r>
              <a:rPr kumimoji="0" lang="en-US" altLang="en-US" sz="1800" b="0" i="0" u="none" strike="noStrike" cap="none" normalizeH="0" baseline="0" dirty="0" err="1">
                <a:ln>
                  <a:noFill/>
                </a:ln>
                <a:solidFill>
                  <a:schemeClr val="tx1"/>
                </a:solidFill>
                <a:effectLst/>
                <a:latin typeface="Arial" panose="020B0604020202020204" pitchFamily="34" charset="0"/>
              </a:rPr>
              <a:t>Websocket</a:t>
            </a:r>
            <a:r>
              <a:rPr kumimoji="0" lang="en-US" altLang="en-US" sz="1800" b="0" i="0" u="none" strike="noStrike" cap="none" normalizeH="0" baseline="0" dirty="0">
                <a:ln>
                  <a:noFill/>
                </a:ln>
                <a:solidFill>
                  <a:schemeClr val="tx1"/>
                </a:solidFill>
                <a:effectLst/>
                <a:latin typeface="Arial" panose="020B0604020202020204" pitchFamily="34" charset="0"/>
              </a:rPr>
              <a:t>, Lora, Remote PS2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YOLOV11 Object Detection </a:t>
            </a:r>
            <a:r>
              <a:rPr kumimoji="0" lang="en-US" altLang="en-US" sz="1800" b="0" i="0" u="none" strike="noStrike" cap="none" normalizeH="0" baseline="0" dirty="0">
                <a:ln>
                  <a:noFill/>
                </a:ln>
                <a:solidFill>
                  <a:schemeClr val="tx1"/>
                </a:solidFill>
                <a:effectLst/>
                <a:latin typeface="Arial" panose="020B0604020202020204" pitchFamily="34" charset="0"/>
              </a:rPr>
              <a:t>and recognition,  </a:t>
            </a:r>
            <a:r>
              <a:rPr kumimoji="0" lang="en-US" altLang="en-US" sz="1800" b="0" i="0" u="none" strike="noStrike" cap="none" normalizeH="0" baseline="0" dirty="0" err="1">
                <a:ln>
                  <a:noFill/>
                </a:ln>
                <a:solidFill>
                  <a:schemeClr val="tx1"/>
                </a:solidFill>
                <a:effectLst/>
                <a:latin typeface="Arial" panose="020B0604020202020204" pitchFamily="34" charset="0"/>
              </a:rPr>
              <a:t>Rplidar</a:t>
            </a:r>
            <a:r>
              <a:rPr kumimoji="0" lang="en-US" altLang="en-US" sz="1800" b="0" i="0" u="none" strike="noStrike" cap="none" normalizeH="0" baseline="0" dirty="0">
                <a:ln>
                  <a:noFill/>
                </a:ln>
                <a:solidFill>
                  <a:schemeClr val="tx1"/>
                </a:solidFill>
                <a:effectLst/>
                <a:latin typeface="Arial" panose="020B0604020202020204" pitchFamily="34" charset="0"/>
              </a:rPr>
              <a:t>, Stereo Intel </a:t>
            </a:r>
            <a:r>
              <a:rPr kumimoji="0" lang="en-US" altLang="en-US" sz="1800" b="0" i="0" u="none" strike="noStrike" cap="none" normalizeH="0" baseline="0" dirty="0" err="1">
                <a:ln>
                  <a:noFill/>
                </a:ln>
                <a:solidFill>
                  <a:schemeClr val="tx1"/>
                </a:solidFill>
                <a:effectLst/>
                <a:latin typeface="Arial" panose="020B0604020202020204" pitchFamily="34" charset="0"/>
              </a:rPr>
              <a:t>RealSen</a:t>
            </a:r>
            <a:r>
              <a:rPr kumimoji="0" lang="en-US" altLang="en-US" sz="1800" b="0" i="0" u="none" strike="noStrike" cap="none" normalizeH="0" baseline="0" dirty="0">
                <a:ln>
                  <a:noFill/>
                </a:ln>
                <a:solidFill>
                  <a:schemeClr val="tx1"/>
                </a:solidFill>
                <a:effectLst/>
                <a:latin typeface="Arial" panose="020B0604020202020204" pitchFamily="34" charset="0"/>
              </a:rPr>
              <a:t> Camera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IOT </a:t>
            </a:r>
            <a:r>
              <a:rPr lang="en-US" altLang="en-US" sz="1800" b="1" dirty="0">
                <a:latin typeface="Arial" panose="020B0604020202020204" pitchFamily="34" charset="0"/>
              </a:rPr>
              <a:t>combination with Image Processing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465614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CF69-D56B-4D5B-BE2B-6150CE9AB603}"/>
              </a:ext>
            </a:extLst>
          </p:cNvPr>
          <p:cNvSpPr>
            <a:spLocks noGrp="1"/>
          </p:cNvSpPr>
          <p:nvPr>
            <p:ph type="title"/>
          </p:nvPr>
        </p:nvSpPr>
        <p:spPr>
          <a:xfrm>
            <a:off x="838200" y="85725"/>
            <a:ext cx="10515600" cy="428625"/>
          </a:xfrm>
        </p:spPr>
        <p:txBody>
          <a:bodyPr>
            <a:normAutofit fontScale="90000"/>
          </a:bodyPr>
          <a:lstStyle/>
          <a:p>
            <a:r>
              <a:rPr lang="en-US" dirty="0"/>
              <a:t>System Architecture &amp; Block Diagram</a:t>
            </a:r>
          </a:p>
        </p:txBody>
      </p:sp>
      <p:pic>
        <p:nvPicPr>
          <p:cNvPr id="6" name="Picture 5">
            <a:extLst>
              <a:ext uri="{FF2B5EF4-FFF2-40B4-BE49-F238E27FC236}">
                <a16:creationId xmlns:a16="http://schemas.microsoft.com/office/drawing/2014/main" id="{A7AFDAEC-B22E-4108-9D48-F9AFC02D2110}"/>
              </a:ext>
            </a:extLst>
          </p:cNvPr>
          <p:cNvPicPr>
            <a:picLocks noChangeAspect="1"/>
          </p:cNvPicPr>
          <p:nvPr/>
        </p:nvPicPr>
        <p:blipFill>
          <a:blip r:embed="rId2"/>
          <a:stretch>
            <a:fillRect/>
          </a:stretch>
        </p:blipFill>
        <p:spPr>
          <a:xfrm>
            <a:off x="838200" y="718845"/>
            <a:ext cx="8365522" cy="5937820"/>
          </a:xfrm>
          <a:prstGeom prst="rect">
            <a:avLst/>
          </a:prstGeom>
        </p:spPr>
      </p:pic>
    </p:spTree>
    <p:extLst>
      <p:ext uri="{BB962C8B-B14F-4D97-AF65-F5344CB8AC3E}">
        <p14:creationId xmlns:p14="http://schemas.microsoft.com/office/powerpoint/2010/main" val="312543288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02C6-6961-4E5B-B6BA-A9783BD5D635}"/>
              </a:ext>
            </a:extLst>
          </p:cNvPr>
          <p:cNvSpPr>
            <a:spLocks noGrp="1"/>
          </p:cNvSpPr>
          <p:nvPr>
            <p:ph type="title"/>
          </p:nvPr>
        </p:nvSpPr>
        <p:spPr>
          <a:xfrm>
            <a:off x="0" y="132791"/>
            <a:ext cx="12007302" cy="651669"/>
          </a:xfrm>
        </p:spPr>
        <p:txBody>
          <a:bodyPr>
            <a:normAutofit fontScale="90000"/>
          </a:bodyPr>
          <a:lstStyle/>
          <a:p>
            <a:r>
              <a:rPr lang="en-US" dirty="0"/>
              <a:t>TYPE OF Communications  ( </a:t>
            </a:r>
            <a:r>
              <a:rPr lang="en-US" b="1" dirty="0"/>
              <a:t>MQTT</a:t>
            </a:r>
            <a:r>
              <a:rPr lang="en-US" dirty="0"/>
              <a:t>,</a:t>
            </a:r>
            <a:r>
              <a:rPr lang="en-US" b="1" dirty="0"/>
              <a:t>WS, PS2Remote, Lora</a:t>
            </a:r>
            <a:r>
              <a:rPr lang="en-US" dirty="0"/>
              <a:t>)</a:t>
            </a:r>
          </a:p>
        </p:txBody>
      </p:sp>
      <p:pic>
        <p:nvPicPr>
          <p:cNvPr id="4" name="Content Placeholder 3">
            <a:extLst>
              <a:ext uri="{FF2B5EF4-FFF2-40B4-BE49-F238E27FC236}">
                <a16:creationId xmlns:a16="http://schemas.microsoft.com/office/drawing/2014/main" id="{FB4012B0-BEA1-45FF-8709-5D001593980F}"/>
              </a:ext>
            </a:extLst>
          </p:cNvPr>
          <p:cNvPicPr>
            <a:picLocks noGrp="1" noChangeAspect="1"/>
          </p:cNvPicPr>
          <p:nvPr>
            <p:ph idx="1"/>
          </p:nvPr>
        </p:nvPicPr>
        <p:blipFill>
          <a:blip r:embed="rId2"/>
          <a:stretch>
            <a:fillRect/>
          </a:stretch>
        </p:blipFill>
        <p:spPr>
          <a:xfrm>
            <a:off x="1627766" y="3132992"/>
            <a:ext cx="1521252" cy="988814"/>
          </a:xfrm>
          <a:prstGeom prst="rect">
            <a:avLst/>
          </a:prstGeom>
        </p:spPr>
      </p:pic>
      <p:grpSp>
        <p:nvGrpSpPr>
          <p:cNvPr id="27" name="Group 26">
            <a:extLst>
              <a:ext uri="{FF2B5EF4-FFF2-40B4-BE49-F238E27FC236}">
                <a16:creationId xmlns:a16="http://schemas.microsoft.com/office/drawing/2014/main" id="{0A71D8BD-C3A7-4DB8-8896-43D30C4BB367}"/>
              </a:ext>
            </a:extLst>
          </p:cNvPr>
          <p:cNvGrpSpPr/>
          <p:nvPr/>
        </p:nvGrpSpPr>
        <p:grpSpPr>
          <a:xfrm>
            <a:off x="4148719" y="937418"/>
            <a:ext cx="1985017" cy="1384774"/>
            <a:chOff x="4636794" y="700570"/>
            <a:chExt cx="2099566" cy="1463322"/>
          </a:xfrm>
        </p:grpSpPr>
        <p:pic>
          <p:nvPicPr>
            <p:cNvPr id="8" name="Picture 7">
              <a:extLst>
                <a:ext uri="{FF2B5EF4-FFF2-40B4-BE49-F238E27FC236}">
                  <a16:creationId xmlns:a16="http://schemas.microsoft.com/office/drawing/2014/main" id="{B33F6A63-2618-4214-8814-D605092859C0}"/>
                </a:ext>
              </a:extLst>
            </p:cNvPr>
            <p:cNvPicPr>
              <a:picLocks noChangeAspect="1"/>
            </p:cNvPicPr>
            <p:nvPr/>
          </p:nvPicPr>
          <p:blipFill>
            <a:blip r:embed="rId3"/>
            <a:stretch>
              <a:fillRect/>
            </a:stretch>
          </p:blipFill>
          <p:spPr>
            <a:xfrm>
              <a:off x="4703950" y="700570"/>
              <a:ext cx="1914964" cy="1463322"/>
            </a:xfrm>
            <a:prstGeom prst="rect">
              <a:avLst/>
            </a:prstGeom>
          </p:spPr>
        </p:pic>
        <p:sp>
          <p:nvSpPr>
            <p:cNvPr id="15" name="TextBox 14">
              <a:extLst>
                <a:ext uri="{FF2B5EF4-FFF2-40B4-BE49-F238E27FC236}">
                  <a16:creationId xmlns:a16="http://schemas.microsoft.com/office/drawing/2014/main" id="{6F50DDDA-5FFE-4F64-8B90-EA0780DE8A91}"/>
                </a:ext>
              </a:extLst>
            </p:cNvPr>
            <p:cNvSpPr txBox="1"/>
            <p:nvPr/>
          </p:nvSpPr>
          <p:spPr>
            <a:xfrm>
              <a:off x="4636794" y="1794560"/>
              <a:ext cx="2099566" cy="369332"/>
            </a:xfrm>
            <a:prstGeom prst="rect">
              <a:avLst/>
            </a:prstGeom>
            <a:noFill/>
          </p:spPr>
          <p:txBody>
            <a:bodyPr wrap="square" rtlCol="0">
              <a:spAutoFit/>
            </a:bodyPr>
            <a:lstStyle/>
            <a:p>
              <a:r>
                <a:rPr lang="en-US" dirty="0">
                  <a:solidFill>
                    <a:schemeClr val="bg1"/>
                  </a:solidFill>
                </a:rPr>
                <a:t>3.MQTT Python app</a:t>
              </a:r>
            </a:p>
          </p:txBody>
        </p:sp>
      </p:grpSp>
      <p:grpSp>
        <p:nvGrpSpPr>
          <p:cNvPr id="26" name="Group 25">
            <a:extLst>
              <a:ext uri="{FF2B5EF4-FFF2-40B4-BE49-F238E27FC236}">
                <a16:creationId xmlns:a16="http://schemas.microsoft.com/office/drawing/2014/main" id="{8D9BF271-1155-4E3A-B6CB-A92DEDE189A2}"/>
              </a:ext>
            </a:extLst>
          </p:cNvPr>
          <p:cNvGrpSpPr/>
          <p:nvPr/>
        </p:nvGrpSpPr>
        <p:grpSpPr>
          <a:xfrm>
            <a:off x="2279355" y="1216835"/>
            <a:ext cx="2099566" cy="1038989"/>
            <a:chOff x="2362940" y="860972"/>
            <a:chExt cx="2099566" cy="1038989"/>
          </a:xfrm>
        </p:grpSpPr>
        <p:pic>
          <p:nvPicPr>
            <p:cNvPr id="7" name="Picture 6">
              <a:extLst>
                <a:ext uri="{FF2B5EF4-FFF2-40B4-BE49-F238E27FC236}">
                  <a16:creationId xmlns:a16="http://schemas.microsoft.com/office/drawing/2014/main" id="{0B759B0D-C79E-4B86-A964-2DCC86182ECE}"/>
                </a:ext>
              </a:extLst>
            </p:cNvPr>
            <p:cNvPicPr>
              <a:picLocks noChangeAspect="1"/>
            </p:cNvPicPr>
            <p:nvPr/>
          </p:nvPicPr>
          <p:blipFill>
            <a:blip r:embed="rId4"/>
            <a:stretch>
              <a:fillRect/>
            </a:stretch>
          </p:blipFill>
          <p:spPr>
            <a:xfrm>
              <a:off x="2588352" y="860972"/>
              <a:ext cx="1219200" cy="971550"/>
            </a:xfrm>
            <a:prstGeom prst="rect">
              <a:avLst/>
            </a:prstGeom>
          </p:spPr>
        </p:pic>
        <p:sp>
          <p:nvSpPr>
            <p:cNvPr id="16" name="TextBox 15">
              <a:extLst>
                <a:ext uri="{FF2B5EF4-FFF2-40B4-BE49-F238E27FC236}">
                  <a16:creationId xmlns:a16="http://schemas.microsoft.com/office/drawing/2014/main" id="{130129E5-27AE-47E3-BABC-DBA3EA8FF9EA}"/>
                </a:ext>
              </a:extLst>
            </p:cNvPr>
            <p:cNvSpPr txBox="1"/>
            <p:nvPr/>
          </p:nvSpPr>
          <p:spPr>
            <a:xfrm>
              <a:off x="2362940" y="1530629"/>
              <a:ext cx="2099566" cy="369332"/>
            </a:xfrm>
            <a:prstGeom prst="rect">
              <a:avLst/>
            </a:prstGeom>
            <a:noFill/>
          </p:spPr>
          <p:txBody>
            <a:bodyPr wrap="square" rtlCol="0">
              <a:spAutoFit/>
            </a:bodyPr>
            <a:lstStyle/>
            <a:p>
              <a:r>
                <a:rPr lang="en-US" dirty="0"/>
                <a:t>2.</a:t>
              </a:r>
            </a:p>
          </p:txBody>
        </p:sp>
      </p:grpSp>
      <p:grpSp>
        <p:nvGrpSpPr>
          <p:cNvPr id="25" name="Group 24">
            <a:extLst>
              <a:ext uri="{FF2B5EF4-FFF2-40B4-BE49-F238E27FC236}">
                <a16:creationId xmlns:a16="http://schemas.microsoft.com/office/drawing/2014/main" id="{C080EFD0-798C-427F-9A1F-AB9148B9D124}"/>
              </a:ext>
            </a:extLst>
          </p:cNvPr>
          <p:cNvGrpSpPr/>
          <p:nvPr/>
        </p:nvGrpSpPr>
        <p:grpSpPr>
          <a:xfrm>
            <a:off x="239798" y="850425"/>
            <a:ext cx="2594275" cy="1950896"/>
            <a:chOff x="425393" y="1496910"/>
            <a:chExt cx="2594275" cy="1950896"/>
          </a:xfrm>
        </p:grpSpPr>
        <p:pic>
          <p:nvPicPr>
            <p:cNvPr id="5" name="Picture 4">
              <a:extLst>
                <a:ext uri="{FF2B5EF4-FFF2-40B4-BE49-F238E27FC236}">
                  <a16:creationId xmlns:a16="http://schemas.microsoft.com/office/drawing/2014/main" id="{948D1692-A33A-4CC9-B5EC-050863EEC36E}"/>
                </a:ext>
              </a:extLst>
            </p:cNvPr>
            <p:cNvPicPr>
              <a:picLocks noChangeAspect="1"/>
            </p:cNvPicPr>
            <p:nvPr/>
          </p:nvPicPr>
          <p:blipFill>
            <a:blip r:embed="rId5"/>
            <a:stretch>
              <a:fillRect/>
            </a:stretch>
          </p:blipFill>
          <p:spPr>
            <a:xfrm>
              <a:off x="425393" y="1824335"/>
              <a:ext cx="1796727" cy="1623471"/>
            </a:xfrm>
            <a:prstGeom prst="rect">
              <a:avLst/>
            </a:prstGeom>
          </p:spPr>
        </p:pic>
        <p:sp>
          <p:nvSpPr>
            <p:cNvPr id="17" name="TextBox 16">
              <a:extLst>
                <a:ext uri="{FF2B5EF4-FFF2-40B4-BE49-F238E27FC236}">
                  <a16:creationId xmlns:a16="http://schemas.microsoft.com/office/drawing/2014/main" id="{C0E122A6-7612-4DC1-9904-8431952A6F35}"/>
                </a:ext>
              </a:extLst>
            </p:cNvPr>
            <p:cNvSpPr txBox="1"/>
            <p:nvPr/>
          </p:nvSpPr>
          <p:spPr>
            <a:xfrm>
              <a:off x="920102" y="1496910"/>
              <a:ext cx="2099566" cy="369332"/>
            </a:xfrm>
            <a:prstGeom prst="rect">
              <a:avLst/>
            </a:prstGeom>
            <a:noFill/>
          </p:spPr>
          <p:txBody>
            <a:bodyPr wrap="square" rtlCol="0">
              <a:spAutoFit/>
            </a:bodyPr>
            <a:lstStyle/>
            <a:p>
              <a:r>
                <a:rPr lang="en-US" dirty="0"/>
                <a:t>1.</a:t>
              </a:r>
            </a:p>
          </p:txBody>
        </p:sp>
      </p:grpSp>
      <p:grpSp>
        <p:nvGrpSpPr>
          <p:cNvPr id="28" name="Group 27">
            <a:extLst>
              <a:ext uri="{FF2B5EF4-FFF2-40B4-BE49-F238E27FC236}">
                <a16:creationId xmlns:a16="http://schemas.microsoft.com/office/drawing/2014/main" id="{7792039D-DA74-49CB-9E81-5C94D1DF0724}"/>
              </a:ext>
            </a:extLst>
          </p:cNvPr>
          <p:cNvGrpSpPr/>
          <p:nvPr/>
        </p:nvGrpSpPr>
        <p:grpSpPr>
          <a:xfrm>
            <a:off x="6621980" y="723711"/>
            <a:ext cx="2301734" cy="1650231"/>
            <a:chOff x="7354827" y="390897"/>
            <a:chExt cx="2434560" cy="1794072"/>
          </a:xfrm>
        </p:grpSpPr>
        <p:pic>
          <p:nvPicPr>
            <p:cNvPr id="13" name="Picture 12">
              <a:extLst>
                <a:ext uri="{FF2B5EF4-FFF2-40B4-BE49-F238E27FC236}">
                  <a16:creationId xmlns:a16="http://schemas.microsoft.com/office/drawing/2014/main" id="{4D874554-19FF-436E-89FE-AFF67DABDAC4}"/>
                </a:ext>
              </a:extLst>
            </p:cNvPr>
            <p:cNvPicPr>
              <a:picLocks noChangeAspect="1"/>
            </p:cNvPicPr>
            <p:nvPr/>
          </p:nvPicPr>
          <p:blipFill>
            <a:blip r:embed="rId6"/>
            <a:stretch>
              <a:fillRect/>
            </a:stretch>
          </p:blipFill>
          <p:spPr>
            <a:xfrm>
              <a:off x="7354827" y="679492"/>
              <a:ext cx="2099566" cy="1505477"/>
            </a:xfrm>
            <a:prstGeom prst="rect">
              <a:avLst/>
            </a:prstGeom>
          </p:spPr>
        </p:pic>
        <p:sp>
          <p:nvSpPr>
            <p:cNvPr id="18" name="TextBox 17">
              <a:extLst>
                <a:ext uri="{FF2B5EF4-FFF2-40B4-BE49-F238E27FC236}">
                  <a16:creationId xmlns:a16="http://schemas.microsoft.com/office/drawing/2014/main" id="{BA668A53-3673-40ED-A9E3-581B79309ADD}"/>
                </a:ext>
              </a:extLst>
            </p:cNvPr>
            <p:cNvSpPr txBox="1"/>
            <p:nvPr/>
          </p:nvSpPr>
          <p:spPr>
            <a:xfrm>
              <a:off x="7689821" y="390897"/>
              <a:ext cx="2099566" cy="369332"/>
            </a:xfrm>
            <a:prstGeom prst="rect">
              <a:avLst/>
            </a:prstGeom>
            <a:noFill/>
          </p:spPr>
          <p:txBody>
            <a:bodyPr wrap="square" rtlCol="0">
              <a:spAutoFit/>
            </a:bodyPr>
            <a:lstStyle/>
            <a:p>
              <a:r>
                <a:rPr lang="en-US" dirty="0"/>
                <a:t>4. Lora comm</a:t>
              </a:r>
            </a:p>
          </p:txBody>
        </p:sp>
      </p:grpSp>
      <p:grpSp>
        <p:nvGrpSpPr>
          <p:cNvPr id="29" name="Group 28">
            <a:extLst>
              <a:ext uri="{FF2B5EF4-FFF2-40B4-BE49-F238E27FC236}">
                <a16:creationId xmlns:a16="http://schemas.microsoft.com/office/drawing/2014/main" id="{00CFC8C0-D5D5-4E0B-9D8F-74F3C45DA285}"/>
              </a:ext>
            </a:extLst>
          </p:cNvPr>
          <p:cNvGrpSpPr/>
          <p:nvPr/>
        </p:nvGrpSpPr>
        <p:grpSpPr>
          <a:xfrm>
            <a:off x="8455076" y="1972686"/>
            <a:ext cx="3552226" cy="2388350"/>
            <a:chOff x="8329242" y="2029214"/>
            <a:chExt cx="3678060" cy="2289877"/>
          </a:xfrm>
        </p:grpSpPr>
        <p:pic>
          <p:nvPicPr>
            <p:cNvPr id="12" name="Picture 11">
              <a:extLst>
                <a:ext uri="{FF2B5EF4-FFF2-40B4-BE49-F238E27FC236}">
                  <a16:creationId xmlns:a16="http://schemas.microsoft.com/office/drawing/2014/main" id="{C949DE78-43D9-4809-87F6-CB01AD74A9D7}"/>
                </a:ext>
              </a:extLst>
            </p:cNvPr>
            <p:cNvPicPr>
              <a:picLocks noChangeAspect="1"/>
            </p:cNvPicPr>
            <p:nvPr/>
          </p:nvPicPr>
          <p:blipFill>
            <a:blip r:embed="rId7"/>
            <a:stretch>
              <a:fillRect/>
            </a:stretch>
          </p:blipFill>
          <p:spPr>
            <a:xfrm>
              <a:off x="8329242" y="2392827"/>
              <a:ext cx="3678060" cy="1926264"/>
            </a:xfrm>
            <a:prstGeom prst="rect">
              <a:avLst/>
            </a:prstGeom>
          </p:spPr>
        </p:pic>
        <p:sp>
          <p:nvSpPr>
            <p:cNvPr id="19" name="TextBox 18">
              <a:extLst>
                <a:ext uri="{FF2B5EF4-FFF2-40B4-BE49-F238E27FC236}">
                  <a16:creationId xmlns:a16="http://schemas.microsoft.com/office/drawing/2014/main" id="{558A4DF0-CA52-46AA-8A23-3651AD3A200C}"/>
                </a:ext>
              </a:extLst>
            </p:cNvPr>
            <p:cNvSpPr txBox="1"/>
            <p:nvPr/>
          </p:nvSpPr>
          <p:spPr>
            <a:xfrm>
              <a:off x="9667041" y="2029214"/>
              <a:ext cx="2099566" cy="369332"/>
            </a:xfrm>
            <a:prstGeom prst="rect">
              <a:avLst/>
            </a:prstGeom>
            <a:noFill/>
          </p:spPr>
          <p:txBody>
            <a:bodyPr wrap="square" rtlCol="0">
              <a:spAutoFit/>
            </a:bodyPr>
            <a:lstStyle/>
            <a:p>
              <a:r>
                <a:rPr lang="en-US" dirty="0"/>
                <a:t>5.Image Process</a:t>
              </a:r>
            </a:p>
          </p:txBody>
        </p:sp>
      </p:grpSp>
      <p:grpSp>
        <p:nvGrpSpPr>
          <p:cNvPr id="30" name="Group 29">
            <a:extLst>
              <a:ext uri="{FF2B5EF4-FFF2-40B4-BE49-F238E27FC236}">
                <a16:creationId xmlns:a16="http://schemas.microsoft.com/office/drawing/2014/main" id="{F6AC014C-9D80-4329-8813-7CF90F2FE433}"/>
              </a:ext>
            </a:extLst>
          </p:cNvPr>
          <p:cNvGrpSpPr/>
          <p:nvPr/>
        </p:nvGrpSpPr>
        <p:grpSpPr>
          <a:xfrm>
            <a:off x="8508703" y="4361036"/>
            <a:ext cx="3495957" cy="1977593"/>
            <a:chOff x="8329242" y="4342283"/>
            <a:chExt cx="4145187" cy="1887759"/>
          </a:xfrm>
        </p:grpSpPr>
        <p:pic>
          <p:nvPicPr>
            <p:cNvPr id="11" name="Picture 10">
              <a:extLst>
                <a:ext uri="{FF2B5EF4-FFF2-40B4-BE49-F238E27FC236}">
                  <a16:creationId xmlns:a16="http://schemas.microsoft.com/office/drawing/2014/main" id="{057CF523-1B3E-48AE-9238-E2120A49EA31}"/>
                </a:ext>
              </a:extLst>
            </p:cNvPr>
            <p:cNvPicPr>
              <a:picLocks noChangeAspect="1"/>
            </p:cNvPicPr>
            <p:nvPr/>
          </p:nvPicPr>
          <p:blipFill>
            <a:blip r:embed="rId8"/>
            <a:stretch>
              <a:fillRect/>
            </a:stretch>
          </p:blipFill>
          <p:spPr>
            <a:xfrm>
              <a:off x="8329242" y="4686991"/>
              <a:ext cx="3675418" cy="1543051"/>
            </a:xfrm>
            <a:prstGeom prst="rect">
              <a:avLst/>
            </a:prstGeom>
          </p:spPr>
        </p:pic>
        <p:sp>
          <p:nvSpPr>
            <p:cNvPr id="20" name="TextBox 19">
              <a:extLst>
                <a:ext uri="{FF2B5EF4-FFF2-40B4-BE49-F238E27FC236}">
                  <a16:creationId xmlns:a16="http://schemas.microsoft.com/office/drawing/2014/main" id="{852720A7-AC52-42F9-AEFC-68606A7AE614}"/>
                </a:ext>
              </a:extLst>
            </p:cNvPr>
            <p:cNvSpPr txBox="1"/>
            <p:nvPr/>
          </p:nvSpPr>
          <p:spPr>
            <a:xfrm>
              <a:off x="8329242" y="4342283"/>
              <a:ext cx="4145187" cy="369332"/>
            </a:xfrm>
            <a:prstGeom prst="rect">
              <a:avLst/>
            </a:prstGeom>
            <a:noFill/>
          </p:spPr>
          <p:txBody>
            <a:bodyPr wrap="square" rtlCol="0">
              <a:spAutoFit/>
            </a:bodyPr>
            <a:lstStyle/>
            <a:p>
              <a:r>
                <a:rPr lang="en-US" dirty="0"/>
                <a:t>6. Automatic by path planning not finish</a:t>
              </a:r>
            </a:p>
          </p:txBody>
        </p:sp>
      </p:grpSp>
      <p:grpSp>
        <p:nvGrpSpPr>
          <p:cNvPr id="31" name="Group 30">
            <a:extLst>
              <a:ext uri="{FF2B5EF4-FFF2-40B4-BE49-F238E27FC236}">
                <a16:creationId xmlns:a16="http://schemas.microsoft.com/office/drawing/2014/main" id="{C2D313BD-2CAD-4F61-865A-3914C0753EA0}"/>
              </a:ext>
            </a:extLst>
          </p:cNvPr>
          <p:cNvGrpSpPr/>
          <p:nvPr/>
        </p:nvGrpSpPr>
        <p:grpSpPr>
          <a:xfrm>
            <a:off x="5491393" y="4729834"/>
            <a:ext cx="2429038" cy="1966800"/>
            <a:chOff x="5617228" y="4729834"/>
            <a:chExt cx="2429038" cy="1966800"/>
          </a:xfrm>
        </p:grpSpPr>
        <p:pic>
          <p:nvPicPr>
            <p:cNvPr id="10" name="Picture 9">
              <a:extLst>
                <a:ext uri="{FF2B5EF4-FFF2-40B4-BE49-F238E27FC236}">
                  <a16:creationId xmlns:a16="http://schemas.microsoft.com/office/drawing/2014/main" id="{AF25A248-8DB7-4224-B2E8-78ADECEA7D7A}"/>
                </a:ext>
              </a:extLst>
            </p:cNvPr>
            <p:cNvPicPr>
              <a:picLocks noChangeAspect="1"/>
            </p:cNvPicPr>
            <p:nvPr/>
          </p:nvPicPr>
          <p:blipFill>
            <a:blip r:embed="rId9"/>
            <a:stretch>
              <a:fillRect/>
            </a:stretch>
          </p:blipFill>
          <p:spPr>
            <a:xfrm>
              <a:off x="5855516" y="4810684"/>
              <a:ext cx="2190750" cy="1885950"/>
            </a:xfrm>
            <a:prstGeom prst="rect">
              <a:avLst/>
            </a:prstGeom>
          </p:spPr>
        </p:pic>
        <p:sp>
          <p:nvSpPr>
            <p:cNvPr id="21" name="TextBox 20">
              <a:extLst>
                <a:ext uri="{FF2B5EF4-FFF2-40B4-BE49-F238E27FC236}">
                  <a16:creationId xmlns:a16="http://schemas.microsoft.com/office/drawing/2014/main" id="{1C98BC18-D287-44DB-8848-AEEBB3951269}"/>
                </a:ext>
              </a:extLst>
            </p:cNvPr>
            <p:cNvSpPr txBox="1"/>
            <p:nvPr/>
          </p:nvSpPr>
          <p:spPr>
            <a:xfrm>
              <a:off x="5617228" y="4729834"/>
              <a:ext cx="2072594" cy="369332"/>
            </a:xfrm>
            <a:prstGeom prst="rect">
              <a:avLst/>
            </a:prstGeom>
            <a:noFill/>
          </p:spPr>
          <p:txBody>
            <a:bodyPr wrap="square" rtlCol="0">
              <a:spAutoFit/>
            </a:bodyPr>
            <a:lstStyle/>
            <a:p>
              <a:r>
                <a:rPr lang="en-US" dirty="0"/>
                <a:t>7</a:t>
              </a:r>
            </a:p>
          </p:txBody>
        </p:sp>
      </p:grpSp>
      <p:grpSp>
        <p:nvGrpSpPr>
          <p:cNvPr id="32" name="Group 31">
            <a:extLst>
              <a:ext uri="{FF2B5EF4-FFF2-40B4-BE49-F238E27FC236}">
                <a16:creationId xmlns:a16="http://schemas.microsoft.com/office/drawing/2014/main" id="{C3991953-97BD-42F0-9D17-3747A23DA022}"/>
              </a:ext>
            </a:extLst>
          </p:cNvPr>
          <p:cNvGrpSpPr/>
          <p:nvPr/>
        </p:nvGrpSpPr>
        <p:grpSpPr>
          <a:xfrm>
            <a:off x="2971194" y="4729834"/>
            <a:ext cx="2425724" cy="1995375"/>
            <a:chOff x="2971194" y="4729834"/>
            <a:chExt cx="2425724" cy="1995375"/>
          </a:xfrm>
        </p:grpSpPr>
        <p:pic>
          <p:nvPicPr>
            <p:cNvPr id="9" name="Picture 8">
              <a:extLst>
                <a:ext uri="{FF2B5EF4-FFF2-40B4-BE49-F238E27FC236}">
                  <a16:creationId xmlns:a16="http://schemas.microsoft.com/office/drawing/2014/main" id="{E8883FDB-766B-4E97-93D8-3C0FBA01DB78}"/>
                </a:ext>
              </a:extLst>
            </p:cNvPr>
            <p:cNvPicPr>
              <a:picLocks noChangeAspect="1"/>
            </p:cNvPicPr>
            <p:nvPr/>
          </p:nvPicPr>
          <p:blipFill>
            <a:blip r:embed="rId10"/>
            <a:stretch>
              <a:fillRect/>
            </a:stretch>
          </p:blipFill>
          <p:spPr>
            <a:xfrm>
              <a:off x="3149018" y="4810684"/>
              <a:ext cx="2247900" cy="1914525"/>
            </a:xfrm>
            <a:prstGeom prst="rect">
              <a:avLst/>
            </a:prstGeom>
          </p:spPr>
        </p:pic>
        <p:sp>
          <p:nvSpPr>
            <p:cNvPr id="22" name="TextBox 21">
              <a:extLst>
                <a:ext uri="{FF2B5EF4-FFF2-40B4-BE49-F238E27FC236}">
                  <a16:creationId xmlns:a16="http://schemas.microsoft.com/office/drawing/2014/main" id="{581985E6-22A4-4318-A83A-91FA332684C7}"/>
                </a:ext>
              </a:extLst>
            </p:cNvPr>
            <p:cNvSpPr txBox="1"/>
            <p:nvPr/>
          </p:nvSpPr>
          <p:spPr>
            <a:xfrm>
              <a:off x="2971194" y="4729834"/>
              <a:ext cx="1911199" cy="369332"/>
            </a:xfrm>
            <a:prstGeom prst="rect">
              <a:avLst/>
            </a:prstGeom>
            <a:noFill/>
          </p:spPr>
          <p:txBody>
            <a:bodyPr wrap="square" rtlCol="0">
              <a:spAutoFit/>
            </a:bodyPr>
            <a:lstStyle/>
            <a:p>
              <a:r>
                <a:rPr lang="en-US" dirty="0"/>
                <a:t>8</a:t>
              </a:r>
            </a:p>
          </p:txBody>
        </p:sp>
      </p:grpSp>
      <p:grpSp>
        <p:nvGrpSpPr>
          <p:cNvPr id="33" name="Group 32">
            <a:extLst>
              <a:ext uri="{FF2B5EF4-FFF2-40B4-BE49-F238E27FC236}">
                <a16:creationId xmlns:a16="http://schemas.microsoft.com/office/drawing/2014/main" id="{7681B82D-3028-4154-9E5E-AE8E89CB99C5}"/>
              </a:ext>
            </a:extLst>
          </p:cNvPr>
          <p:cNvGrpSpPr/>
          <p:nvPr/>
        </p:nvGrpSpPr>
        <p:grpSpPr>
          <a:xfrm>
            <a:off x="187340" y="4525392"/>
            <a:ext cx="2092015" cy="2199817"/>
            <a:chOff x="187340" y="4525392"/>
            <a:chExt cx="2092015" cy="2199817"/>
          </a:xfrm>
        </p:grpSpPr>
        <p:pic>
          <p:nvPicPr>
            <p:cNvPr id="14" name="Picture 13">
              <a:extLst>
                <a:ext uri="{FF2B5EF4-FFF2-40B4-BE49-F238E27FC236}">
                  <a16:creationId xmlns:a16="http://schemas.microsoft.com/office/drawing/2014/main" id="{C082CCDC-7124-45DB-8809-39AF49CF13AF}"/>
                </a:ext>
              </a:extLst>
            </p:cNvPr>
            <p:cNvPicPr>
              <a:picLocks noChangeAspect="1"/>
            </p:cNvPicPr>
            <p:nvPr/>
          </p:nvPicPr>
          <p:blipFill>
            <a:blip r:embed="rId11"/>
            <a:stretch>
              <a:fillRect/>
            </a:stretch>
          </p:blipFill>
          <p:spPr>
            <a:xfrm>
              <a:off x="187340" y="4810684"/>
              <a:ext cx="2059932" cy="1914525"/>
            </a:xfrm>
            <a:prstGeom prst="rect">
              <a:avLst/>
            </a:prstGeom>
          </p:spPr>
        </p:pic>
        <p:sp>
          <p:nvSpPr>
            <p:cNvPr id="24" name="TextBox 23">
              <a:extLst>
                <a:ext uri="{FF2B5EF4-FFF2-40B4-BE49-F238E27FC236}">
                  <a16:creationId xmlns:a16="http://schemas.microsoft.com/office/drawing/2014/main" id="{DF74C611-AA3A-4D56-A4CA-BEED7796697C}"/>
                </a:ext>
              </a:extLst>
            </p:cNvPr>
            <p:cNvSpPr txBox="1"/>
            <p:nvPr/>
          </p:nvSpPr>
          <p:spPr>
            <a:xfrm>
              <a:off x="368156" y="4525392"/>
              <a:ext cx="1911199" cy="369332"/>
            </a:xfrm>
            <a:prstGeom prst="rect">
              <a:avLst/>
            </a:prstGeom>
            <a:noFill/>
          </p:spPr>
          <p:txBody>
            <a:bodyPr wrap="square" rtlCol="0">
              <a:spAutoFit/>
            </a:bodyPr>
            <a:lstStyle/>
            <a:p>
              <a:r>
                <a:rPr lang="en-US" dirty="0"/>
                <a:t>9</a:t>
              </a:r>
            </a:p>
          </p:txBody>
        </p:sp>
      </p:grpSp>
      <p:pic>
        <p:nvPicPr>
          <p:cNvPr id="3" name="Picture 2">
            <a:extLst>
              <a:ext uri="{FF2B5EF4-FFF2-40B4-BE49-F238E27FC236}">
                <a16:creationId xmlns:a16="http://schemas.microsoft.com/office/drawing/2014/main" id="{8032891D-A729-4364-9625-503AB6535844}"/>
              </a:ext>
            </a:extLst>
          </p:cNvPr>
          <p:cNvPicPr>
            <a:picLocks noChangeAspect="1"/>
          </p:cNvPicPr>
          <p:nvPr/>
        </p:nvPicPr>
        <p:blipFill>
          <a:blip r:embed="rId12"/>
          <a:stretch>
            <a:fillRect/>
          </a:stretch>
        </p:blipFill>
        <p:spPr>
          <a:xfrm>
            <a:off x="5648749" y="2689335"/>
            <a:ext cx="2066925" cy="1914525"/>
          </a:xfrm>
          <a:prstGeom prst="rect">
            <a:avLst/>
          </a:prstGeom>
        </p:spPr>
      </p:pic>
    </p:spTree>
    <p:extLst>
      <p:ext uri="{BB962C8B-B14F-4D97-AF65-F5344CB8AC3E}">
        <p14:creationId xmlns:p14="http://schemas.microsoft.com/office/powerpoint/2010/main" val="422467332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E3B9-2F4A-47D1-9C52-369906AEE727}"/>
              </a:ext>
            </a:extLst>
          </p:cNvPr>
          <p:cNvSpPr>
            <a:spLocks noGrp="1"/>
          </p:cNvSpPr>
          <p:nvPr>
            <p:ph type="title"/>
          </p:nvPr>
        </p:nvSpPr>
        <p:spPr>
          <a:xfrm>
            <a:off x="838200" y="79899"/>
            <a:ext cx="10515600" cy="750611"/>
          </a:xfrm>
        </p:spPr>
        <p:txBody>
          <a:bodyPr>
            <a:normAutofit fontScale="90000"/>
          </a:bodyPr>
          <a:lstStyle/>
          <a:p>
            <a:r>
              <a:rPr lang="en-US" dirty="0"/>
              <a:t>DATA LOGGING BY MY SQL ON RPI OR PC USE </a:t>
            </a:r>
            <a:r>
              <a:rPr lang="en-US" b="1" dirty="0"/>
              <a:t>PHP</a:t>
            </a:r>
          </a:p>
        </p:txBody>
      </p:sp>
      <p:pic>
        <p:nvPicPr>
          <p:cNvPr id="4" name="Content Placeholder 3">
            <a:extLst>
              <a:ext uri="{FF2B5EF4-FFF2-40B4-BE49-F238E27FC236}">
                <a16:creationId xmlns:a16="http://schemas.microsoft.com/office/drawing/2014/main" id="{88410AF5-E9A9-440D-BDFB-35842FE33E4B}"/>
              </a:ext>
            </a:extLst>
          </p:cNvPr>
          <p:cNvPicPr>
            <a:picLocks noGrp="1" noChangeAspect="1"/>
          </p:cNvPicPr>
          <p:nvPr>
            <p:ph idx="1"/>
          </p:nvPr>
        </p:nvPicPr>
        <p:blipFill>
          <a:blip r:embed="rId2"/>
          <a:stretch>
            <a:fillRect/>
          </a:stretch>
        </p:blipFill>
        <p:spPr>
          <a:xfrm>
            <a:off x="1029919" y="793741"/>
            <a:ext cx="9833824" cy="5270517"/>
          </a:xfrm>
          <a:prstGeom prst="rect">
            <a:avLst/>
          </a:prstGeom>
        </p:spPr>
      </p:pic>
      <p:pic>
        <p:nvPicPr>
          <p:cNvPr id="6" name="Picture 5">
            <a:extLst>
              <a:ext uri="{FF2B5EF4-FFF2-40B4-BE49-F238E27FC236}">
                <a16:creationId xmlns:a16="http://schemas.microsoft.com/office/drawing/2014/main" id="{29A47013-3113-47B5-BA6B-C261B600FA33}"/>
              </a:ext>
            </a:extLst>
          </p:cNvPr>
          <p:cNvPicPr>
            <a:picLocks noChangeAspect="1"/>
          </p:cNvPicPr>
          <p:nvPr/>
        </p:nvPicPr>
        <p:blipFill>
          <a:blip r:embed="rId3"/>
          <a:stretch>
            <a:fillRect/>
          </a:stretch>
        </p:blipFill>
        <p:spPr>
          <a:xfrm>
            <a:off x="1029918" y="793740"/>
            <a:ext cx="9833824" cy="5421893"/>
          </a:xfrm>
          <a:prstGeom prst="rect">
            <a:avLst/>
          </a:prstGeom>
        </p:spPr>
      </p:pic>
    </p:spTree>
    <p:extLst>
      <p:ext uri="{BB962C8B-B14F-4D97-AF65-F5344CB8AC3E}">
        <p14:creationId xmlns:p14="http://schemas.microsoft.com/office/powerpoint/2010/main" val="2190932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7430-BC7D-4D01-93BF-3D1E2A7448CB}"/>
              </a:ext>
            </a:extLst>
          </p:cNvPr>
          <p:cNvSpPr>
            <a:spLocks noGrp="1"/>
          </p:cNvSpPr>
          <p:nvPr>
            <p:ph type="title"/>
          </p:nvPr>
        </p:nvSpPr>
        <p:spPr/>
        <p:txBody>
          <a:bodyPr/>
          <a:lstStyle/>
          <a:p>
            <a:r>
              <a:rPr lang="en-US" b="1" dirty="0"/>
              <a:t>Software Implementation</a:t>
            </a:r>
            <a:br>
              <a:rPr lang="en-US" b="1" dirty="0"/>
            </a:br>
            <a:endParaRPr lang="en-US" dirty="0"/>
          </a:p>
        </p:txBody>
      </p:sp>
      <p:pic>
        <p:nvPicPr>
          <p:cNvPr id="17" name="Content Placeholder 16">
            <a:extLst>
              <a:ext uri="{FF2B5EF4-FFF2-40B4-BE49-F238E27FC236}">
                <a16:creationId xmlns:a16="http://schemas.microsoft.com/office/drawing/2014/main" id="{8D9D44F4-E7C3-45B5-BF69-E96A0D33A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848" y="1048624"/>
            <a:ext cx="10126172" cy="5636737"/>
          </a:xfrm>
        </p:spPr>
      </p:pic>
      <p:pic>
        <p:nvPicPr>
          <p:cNvPr id="11" name="Picture 10">
            <a:extLst>
              <a:ext uri="{FF2B5EF4-FFF2-40B4-BE49-F238E27FC236}">
                <a16:creationId xmlns:a16="http://schemas.microsoft.com/office/drawing/2014/main" id="{B4F4C34C-C198-4FB2-9630-CDDB7CAFCB27}"/>
              </a:ext>
            </a:extLst>
          </p:cNvPr>
          <p:cNvPicPr>
            <a:picLocks noChangeAspect="1"/>
          </p:cNvPicPr>
          <p:nvPr/>
        </p:nvPicPr>
        <p:blipFill>
          <a:blip r:embed="rId3"/>
          <a:stretch>
            <a:fillRect/>
          </a:stretch>
        </p:blipFill>
        <p:spPr>
          <a:xfrm>
            <a:off x="678848" y="1091143"/>
            <a:ext cx="10530144" cy="5409202"/>
          </a:xfrm>
          <a:prstGeom prst="rect">
            <a:avLst/>
          </a:prstGeom>
        </p:spPr>
      </p:pic>
      <p:pic>
        <p:nvPicPr>
          <p:cNvPr id="12" name="Picture 11">
            <a:extLst>
              <a:ext uri="{FF2B5EF4-FFF2-40B4-BE49-F238E27FC236}">
                <a16:creationId xmlns:a16="http://schemas.microsoft.com/office/drawing/2014/main" id="{24117966-24C2-44F1-BF21-79FC1B01B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98" y="987224"/>
            <a:ext cx="10515600" cy="5409203"/>
          </a:xfrm>
          <a:prstGeom prst="rect">
            <a:avLst/>
          </a:prstGeom>
        </p:spPr>
      </p:pic>
      <p:pic>
        <p:nvPicPr>
          <p:cNvPr id="15" name="Picture 14">
            <a:extLst>
              <a:ext uri="{FF2B5EF4-FFF2-40B4-BE49-F238E27FC236}">
                <a16:creationId xmlns:a16="http://schemas.microsoft.com/office/drawing/2014/main" id="{107FA8D9-0E48-4D34-B552-EF81EEDBBA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698" y="987224"/>
            <a:ext cx="10579702" cy="5459128"/>
          </a:xfrm>
          <a:prstGeom prst="rect">
            <a:avLst/>
          </a:prstGeom>
        </p:spPr>
      </p:pic>
      <p:pic>
        <p:nvPicPr>
          <p:cNvPr id="16" name="Content Placeholder 3">
            <a:extLst>
              <a:ext uri="{FF2B5EF4-FFF2-40B4-BE49-F238E27FC236}">
                <a16:creationId xmlns:a16="http://schemas.microsoft.com/office/drawing/2014/main" id="{92953B33-8A87-4CBA-B6D4-574FAC440079}"/>
              </a:ext>
            </a:extLst>
          </p:cNvPr>
          <p:cNvPicPr>
            <a:picLocks noChangeAspect="1"/>
          </p:cNvPicPr>
          <p:nvPr/>
        </p:nvPicPr>
        <p:blipFill>
          <a:blip r:embed="rId6"/>
          <a:stretch>
            <a:fillRect/>
          </a:stretch>
        </p:blipFill>
        <p:spPr>
          <a:xfrm>
            <a:off x="558393" y="987223"/>
            <a:ext cx="10658988" cy="5416679"/>
          </a:xfrm>
          <a:prstGeom prst="rect">
            <a:avLst/>
          </a:prstGeom>
        </p:spPr>
      </p:pic>
    </p:spTree>
    <p:extLst>
      <p:ext uri="{BB962C8B-B14F-4D97-AF65-F5344CB8AC3E}">
        <p14:creationId xmlns:p14="http://schemas.microsoft.com/office/powerpoint/2010/main" val="1535877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6A9C-400C-45BE-BFE7-C6073DCE4D11}"/>
              </a:ext>
            </a:extLst>
          </p:cNvPr>
          <p:cNvSpPr>
            <a:spLocks noGrp="1"/>
          </p:cNvSpPr>
          <p:nvPr>
            <p:ph type="title"/>
          </p:nvPr>
        </p:nvSpPr>
        <p:spPr/>
        <p:txBody>
          <a:bodyPr/>
          <a:lstStyle/>
          <a:p>
            <a:r>
              <a:rPr lang="en-US" dirty="0"/>
              <a:t>Introduction</a:t>
            </a:r>
          </a:p>
        </p:txBody>
      </p:sp>
      <p:sp>
        <p:nvSpPr>
          <p:cNvPr id="4" name="Rectangle 1">
            <a:extLst>
              <a:ext uri="{FF2B5EF4-FFF2-40B4-BE49-F238E27FC236}">
                <a16:creationId xmlns:a16="http://schemas.microsoft.com/office/drawing/2014/main" id="{C562D475-A209-4BDC-B950-A55E02733581}"/>
              </a:ext>
            </a:extLst>
          </p:cNvPr>
          <p:cNvSpPr>
            <a:spLocks noGrp="1" noChangeArrowheads="1"/>
          </p:cNvSpPr>
          <p:nvPr>
            <p:ph idx="1"/>
          </p:nvPr>
        </p:nvSpPr>
        <p:spPr bwMode="auto">
          <a:xfrm>
            <a:off x="838200" y="1505098"/>
            <a:ext cx="11173893" cy="4992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What is IoT in Robotics?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Internet of Things (IoT) enables devices to connect, communicate, and make decisions based on data.</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robotics, IoT allows for real-time data exchange, remote control, and automation.</a:t>
            </a:r>
          </a:p>
          <a:p>
            <a:pPr marL="0" marR="0" lvl="0" indent="0" algn="l" defTabSz="914400" rtl="0" eaLnBrk="0" fontAlgn="base" latinLnBrk="0" hangingPunct="0">
              <a:lnSpc>
                <a:spcPct val="2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Why Robot Cars with IoT?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in autonomous delivery systems, self-driving cars, and smart logistics.</a:t>
            </a:r>
          </a:p>
          <a:p>
            <a:pPr marL="0" marR="0" lvl="0" indent="0" algn="l" defTabSz="914400" rtl="0" eaLnBrk="0" fontAlgn="base" latinLnBrk="0" hangingPunct="0">
              <a:lnSpc>
                <a:spcPct val="2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The objective of the Presentation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Explain how IoT enhances robotic vehicles.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Discuss architecture, </a:t>
            </a:r>
            <a:r>
              <a:rPr lang="en-US" altLang="en-US" sz="1800" dirty="0">
                <a:latin typeface="Arial" panose="020B0604020202020204" pitchFamily="34" charset="0"/>
              </a:rPr>
              <a:t>operation procedure</a:t>
            </a:r>
            <a:r>
              <a:rPr kumimoji="0" lang="en-US" altLang="en-US" sz="1800" b="0" i="0" u="none" strike="noStrike" cap="none" normalizeH="0" baseline="0" dirty="0">
                <a:ln>
                  <a:noFill/>
                </a:ln>
                <a:solidFill>
                  <a:schemeClr val="tx1"/>
                </a:solidFill>
                <a:effectLst/>
                <a:latin typeface="Arial" panose="020B0604020202020204" pitchFamily="34" charset="0"/>
              </a:rPr>
              <a:t>, tools for development, challenges, and future improvements.</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781801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F5A84-A678-48D0-BF26-EF79969B325A}"/>
              </a:ext>
            </a:extLst>
          </p:cNvPr>
          <p:cNvSpPr>
            <a:spLocks noGrp="1"/>
          </p:cNvSpPr>
          <p:nvPr>
            <p:ph type="title"/>
          </p:nvPr>
        </p:nvSpPr>
        <p:spPr/>
        <p:txBody>
          <a:bodyPr/>
          <a:lstStyle/>
          <a:p>
            <a:r>
              <a:rPr lang="en-US" dirty="0"/>
              <a:t>Safety protection</a:t>
            </a:r>
          </a:p>
        </p:txBody>
      </p:sp>
      <p:sp>
        <p:nvSpPr>
          <p:cNvPr id="3" name="Content Placeholder 2">
            <a:extLst>
              <a:ext uri="{FF2B5EF4-FFF2-40B4-BE49-F238E27FC236}">
                <a16:creationId xmlns:a16="http://schemas.microsoft.com/office/drawing/2014/main" id="{1573F4A5-0F2E-4385-9905-B89EAADB9689}"/>
              </a:ext>
            </a:extLst>
          </p:cNvPr>
          <p:cNvSpPr>
            <a:spLocks noGrp="1"/>
          </p:cNvSpPr>
          <p:nvPr>
            <p:ph idx="1"/>
          </p:nvPr>
        </p:nvSpPr>
        <p:spPr>
          <a:xfrm>
            <a:off x="838200" y="1348509"/>
            <a:ext cx="10515600" cy="4828454"/>
          </a:xfrm>
        </p:spPr>
        <p:txBody>
          <a:bodyPr>
            <a:normAutofit fontScale="92500" lnSpcReduction="10000"/>
          </a:bodyPr>
          <a:lstStyle/>
          <a:p>
            <a:r>
              <a:rPr lang="en-US" dirty="0"/>
              <a:t> The robot car is installed with a Current Sensor monitoring to stop the motor whenever the current exceeds the motor's rating after 30 seconds. Motor Fuses are also installed to prevent overcurrent.</a:t>
            </a:r>
          </a:p>
          <a:p>
            <a:r>
              <a:rPr lang="en-US" dirty="0"/>
              <a:t> A voltage sensor is also installed to stop motors when vol drops down, then the limit setting is about 70% voltage rating to prevent battery over-discharge.</a:t>
            </a:r>
          </a:p>
          <a:p>
            <a:r>
              <a:rPr lang="en-US" dirty="0"/>
              <a:t>Aft and FWD of Car installed with Ultrasonic Distance sensor to stop the car in the setting safety distance.</a:t>
            </a:r>
          </a:p>
          <a:p>
            <a:r>
              <a:rPr lang="en-US" dirty="0"/>
              <a:t> </a:t>
            </a:r>
            <a:r>
              <a:rPr lang="en-US" dirty="0" err="1"/>
              <a:t>Rplidar</a:t>
            </a:r>
            <a:r>
              <a:rPr lang="en-US" dirty="0"/>
              <a:t> detects the range of FWD and AFT distance from car to object. If the distance is lower than the distance setting, the car will stop.</a:t>
            </a:r>
          </a:p>
          <a:p>
            <a:r>
              <a:rPr lang="en-US" dirty="0"/>
              <a:t>By Image Processing Intel </a:t>
            </a:r>
            <a:r>
              <a:rPr lang="en-US" dirty="0" err="1"/>
              <a:t>Realsens</a:t>
            </a:r>
            <a:r>
              <a:rPr lang="en-US" dirty="0"/>
              <a:t> Camera D455, can set any selected Objects in front of the car lower than setting safety distance car will stop.</a:t>
            </a:r>
          </a:p>
        </p:txBody>
      </p:sp>
    </p:spTree>
    <p:extLst>
      <p:ext uri="{BB962C8B-B14F-4D97-AF65-F5344CB8AC3E}">
        <p14:creationId xmlns:p14="http://schemas.microsoft.com/office/powerpoint/2010/main" val="933853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19BE-A149-4C9F-89CB-9026952C1BAE}"/>
              </a:ext>
            </a:extLst>
          </p:cNvPr>
          <p:cNvSpPr>
            <a:spLocks noGrp="1"/>
          </p:cNvSpPr>
          <p:nvPr>
            <p:ph type="title"/>
          </p:nvPr>
        </p:nvSpPr>
        <p:spPr>
          <a:xfrm>
            <a:off x="0" y="1"/>
            <a:ext cx="3548543" cy="578840"/>
          </a:xfrm>
        </p:spPr>
        <p:txBody>
          <a:bodyPr>
            <a:normAutofit fontScale="90000"/>
          </a:bodyPr>
          <a:lstStyle/>
          <a:p>
            <a:r>
              <a:rPr lang="en-US" dirty="0"/>
              <a:t>Safety Devices</a:t>
            </a:r>
          </a:p>
        </p:txBody>
      </p:sp>
      <p:pic>
        <p:nvPicPr>
          <p:cNvPr id="5" name="Picture 4">
            <a:extLst>
              <a:ext uri="{FF2B5EF4-FFF2-40B4-BE49-F238E27FC236}">
                <a16:creationId xmlns:a16="http://schemas.microsoft.com/office/drawing/2014/main" id="{9A9D0AFE-8B71-4065-8113-9200257F0C15}"/>
              </a:ext>
            </a:extLst>
          </p:cNvPr>
          <p:cNvPicPr>
            <a:picLocks noChangeAspect="1"/>
          </p:cNvPicPr>
          <p:nvPr/>
        </p:nvPicPr>
        <p:blipFill>
          <a:blip r:embed="rId2"/>
          <a:stretch>
            <a:fillRect/>
          </a:stretch>
        </p:blipFill>
        <p:spPr>
          <a:xfrm>
            <a:off x="6639282" y="578841"/>
            <a:ext cx="4629583" cy="2577445"/>
          </a:xfrm>
          <a:prstGeom prst="rect">
            <a:avLst/>
          </a:prstGeom>
        </p:spPr>
      </p:pic>
      <p:pic>
        <p:nvPicPr>
          <p:cNvPr id="6" name="Picture 5">
            <a:extLst>
              <a:ext uri="{FF2B5EF4-FFF2-40B4-BE49-F238E27FC236}">
                <a16:creationId xmlns:a16="http://schemas.microsoft.com/office/drawing/2014/main" id="{69585E7E-B35C-403E-8712-294E9804E96D}"/>
              </a:ext>
            </a:extLst>
          </p:cNvPr>
          <p:cNvPicPr>
            <a:picLocks noChangeAspect="1"/>
          </p:cNvPicPr>
          <p:nvPr/>
        </p:nvPicPr>
        <p:blipFill>
          <a:blip r:embed="rId3"/>
          <a:stretch>
            <a:fillRect/>
          </a:stretch>
        </p:blipFill>
        <p:spPr>
          <a:xfrm>
            <a:off x="6692758" y="3745326"/>
            <a:ext cx="4780341" cy="2674920"/>
          </a:xfrm>
          <a:prstGeom prst="rect">
            <a:avLst/>
          </a:prstGeom>
        </p:spPr>
      </p:pic>
      <p:pic>
        <p:nvPicPr>
          <p:cNvPr id="9" name="Picture 8">
            <a:extLst>
              <a:ext uri="{FF2B5EF4-FFF2-40B4-BE49-F238E27FC236}">
                <a16:creationId xmlns:a16="http://schemas.microsoft.com/office/drawing/2014/main" id="{6A0C0CF9-60CA-4B49-BAC1-6A62BDE3410A}"/>
              </a:ext>
            </a:extLst>
          </p:cNvPr>
          <p:cNvPicPr>
            <a:picLocks noChangeAspect="1"/>
          </p:cNvPicPr>
          <p:nvPr/>
        </p:nvPicPr>
        <p:blipFill>
          <a:blip r:embed="rId4"/>
          <a:stretch>
            <a:fillRect/>
          </a:stretch>
        </p:blipFill>
        <p:spPr>
          <a:xfrm>
            <a:off x="1184257" y="578841"/>
            <a:ext cx="3672968" cy="2961913"/>
          </a:xfrm>
          <a:prstGeom prst="rect">
            <a:avLst/>
          </a:prstGeom>
        </p:spPr>
      </p:pic>
      <p:pic>
        <p:nvPicPr>
          <p:cNvPr id="3" name="Picture 2">
            <a:extLst>
              <a:ext uri="{FF2B5EF4-FFF2-40B4-BE49-F238E27FC236}">
                <a16:creationId xmlns:a16="http://schemas.microsoft.com/office/drawing/2014/main" id="{E3160232-D7DD-4D50-A785-892EF632251C}"/>
              </a:ext>
            </a:extLst>
          </p:cNvPr>
          <p:cNvPicPr>
            <a:picLocks noChangeAspect="1"/>
          </p:cNvPicPr>
          <p:nvPr/>
        </p:nvPicPr>
        <p:blipFill>
          <a:blip r:embed="rId5"/>
          <a:stretch>
            <a:fillRect/>
          </a:stretch>
        </p:blipFill>
        <p:spPr>
          <a:xfrm>
            <a:off x="605416" y="3745326"/>
            <a:ext cx="5199765" cy="2857346"/>
          </a:xfrm>
          <a:prstGeom prst="rect">
            <a:avLst/>
          </a:prstGeom>
        </p:spPr>
      </p:pic>
    </p:spTree>
    <p:extLst>
      <p:ext uri="{BB962C8B-B14F-4D97-AF65-F5344CB8AC3E}">
        <p14:creationId xmlns:p14="http://schemas.microsoft.com/office/powerpoint/2010/main" val="357428252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C3D09-EC26-4B85-AA96-62CB177D4E32}"/>
              </a:ext>
            </a:extLst>
          </p:cNvPr>
          <p:cNvSpPr>
            <a:spLocks noGrp="1"/>
          </p:cNvSpPr>
          <p:nvPr>
            <p:ph type="title"/>
          </p:nvPr>
        </p:nvSpPr>
        <p:spPr>
          <a:xfrm>
            <a:off x="722790" y="125429"/>
            <a:ext cx="10515600" cy="759394"/>
          </a:xfrm>
        </p:spPr>
        <p:txBody>
          <a:bodyPr/>
          <a:lstStyle/>
          <a:p>
            <a:r>
              <a:rPr lang="en-US" dirty="0"/>
              <a:t>Challenges &amp; Limitations</a:t>
            </a:r>
          </a:p>
        </p:txBody>
      </p:sp>
      <p:sp>
        <p:nvSpPr>
          <p:cNvPr id="4" name="Rectangle 1">
            <a:extLst>
              <a:ext uri="{FF2B5EF4-FFF2-40B4-BE49-F238E27FC236}">
                <a16:creationId xmlns:a16="http://schemas.microsoft.com/office/drawing/2014/main" id="{DF6CCE24-A577-4364-A79F-DC4F2404B228}"/>
              </a:ext>
            </a:extLst>
          </p:cNvPr>
          <p:cNvSpPr>
            <a:spLocks noGrp="1" noChangeArrowheads="1"/>
          </p:cNvSpPr>
          <p:nvPr>
            <p:ph idx="1"/>
          </p:nvPr>
        </p:nvSpPr>
        <p:spPr bwMode="auto">
          <a:xfrm>
            <a:off x="784934" y="1992818"/>
            <a:ext cx="11164410" cy="388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Connectivity Issues:</a:t>
            </a:r>
            <a:r>
              <a:rPr kumimoji="0" lang="en-US" altLang="en-US" sz="1800" b="0" i="0" u="none" strike="noStrike" cap="none" normalizeH="0" baseline="0" dirty="0">
                <a:ln>
                  <a:noFill/>
                </a:ln>
                <a:solidFill>
                  <a:schemeClr val="tx1"/>
                </a:solidFill>
                <a:effectLst/>
                <a:latin typeface="Arial" panose="020B0604020202020204" pitchFamily="34" charset="0"/>
              </a:rPr>
              <a:t> Weak Wi-Fi or mobile networks can affect real-time control.</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Sensor Accuracy:</a:t>
            </a:r>
            <a:r>
              <a:rPr kumimoji="0" lang="en-US" altLang="en-US" sz="1800" b="0" i="0" u="none" strike="noStrike" cap="none" normalizeH="0" baseline="0" dirty="0">
                <a:ln>
                  <a:noFill/>
                </a:ln>
                <a:solidFill>
                  <a:schemeClr val="tx1"/>
                </a:solidFill>
                <a:effectLst/>
                <a:latin typeface="Arial" panose="020B0604020202020204" pitchFamily="34" charset="0"/>
              </a:rPr>
              <a:t> GPS drift and ultrasonic sensor noise can impact performance.</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Battery Life:</a:t>
            </a:r>
            <a:r>
              <a:rPr kumimoji="0" lang="en-US" altLang="en-US" sz="1800" b="0" i="0" u="none" strike="noStrike" cap="none" normalizeH="0" baseline="0" dirty="0">
                <a:ln>
                  <a:noFill/>
                </a:ln>
                <a:solidFill>
                  <a:schemeClr val="tx1"/>
                </a:solidFill>
                <a:effectLst/>
                <a:latin typeface="Arial" panose="020B0604020202020204" pitchFamily="34" charset="0"/>
              </a:rPr>
              <a:t> IoT components consume more power, requiring efficient energy management.</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Environmental Factors:</a:t>
            </a:r>
            <a:r>
              <a:rPr kumimoji="0" lang="en-US" altLang="en-US" sz="1800" b="0" i="0" u="none" strike="noStrike" cap="none" normalizeH="0" baseline="0" dirty="0">
                <a:ln>
                  <a:noFill/>
                </a:ln>
                <a:solidFill>
                  <a:schemeClr val="tx1"/>
                </a:solidFill>
                <a:effectLst/>
                <a:latin typeface="Arial" panose="020B0604020202020204" pitchFamily="34" charset="0"/>
              </a:rPr>
              <a:t> Sunlight interference with reflectance sensors, and road surface issues. </a:t>
            </a:r>
          </a:p>
          <a:p>
            <a:pPr marL="342900" lvl="0" indent="-342900" eaLnBrk="0" fontAlgn="base" hangingPunct="0">
              <a:lnSpc>
                <a:spcPct val="200000"/>
              </a:lnSpc>
              <a:spcBef>
                <a:spcPct val="0"/>
              </a:spcBef>
              <a:spcAft>
                <a:spcPct val="0"/>
              </a:spcAft>
              <a:buFont typeface="+mj-lt"/>
              <a:buAutoNum type="arabicPeriod"/>
            </a:pPr>
            <a:r>
              <a:rPr lang="en-US" altLang="en-US" sz="1800" b="1" dirty="0">
                <a:latin typeface="Arial" panose="020B0604020202020204" pitchFamily="34" charset="0"/>
              </a:rPr>
              <a:t> The car's weight, including the battery, also affects </a:t>
            </a:r>
            <a:r>
              <a:rPr lang="en-US" altLang="en-US" sz="1800" dirty="0">
                <a:latin typeface="Arial" panose="020B0604020202020204" pitchFamily="34" charset="0"/>
              </a:rPr>
              <a:t>the power duration. </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Increase </a:t>
            </a:r>
            <a:r>
              <a:rPr lang="en-US" altLang="en-US" sz="1800" b="1" dirty="0">
                <a:latin typeface="Arial" panose="020B0604020202020204" pitchFamily="34" charset="0"/>
              </a:rPr>
              <a:t>safety for unexpected access web to control car</a:t>
            </a:r>
            <a:r>
              <a:rPr lang="en-US" altLang="en-US" sz="1800" dirty="0">
                <a:latin typeface="Arial" panose="020B0604020202020204" pitchFamily="34" charset="0"/>
              </a:rPr>
              <a:t>, we need to improve the security </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lang="en-US" altLang="en-US" sz="1800" b="1" dirty="0">
                <a:latin typeface="Arial" panose="020B0604020202020204" pitchFamily="34" charset="0"/>
              </a:rPr>
              <a:t>Automatically operation </a:t>
            </a:r>
            <a:r>
              <a:rPr lang="en-US" altLang="en-US" sz="1800" dirty="0">
                <a:latin typeface="Arial" panose="020B0604020202020204" pitchFamily="34" charset="0"/>
              </a:rPr>
              <a:t>by path planning needs to find the Algorithm to control car move</a:t>
            </a:r>
          </a:p>
        </p:txBody>
      </p:sp>
    </p:spTree>
    <p:extLst>
      <p:ext uri="{BB962C8B-B14F-4D97-AF65-F5344CB8AC3E}">
        <p14:creationId xmlns:p14="http://schemas.microsoft.com/office/powerpoint/2010/main" val="294934113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D596-8A84-40B3-9D3A-3F9E93CB6D43}"/>
              </a:ext>
            </a:extLst>
          </p:cNvPr>
          <p:cNvSpPr>
            <a:spLocks noGrp="1"/>
          </p:cNvSpPr>
          <p:nvPr>
            <p:ph type="title"/>
          </p:nvPr>
        </p:nvSpPr>
        <p:spPr/>
        <p:txBody>
          <a:bodyPr/>
          <a:lstStyle/>
          <a:p>
            <a:r>
              <a:rPr lang="en-US" dirty="0"/>
              <a:t>Future Improvements &amp; Applications</a:t>
            </a:r>
          </a:p>
        </p:txBody>
      </p:sp>
      <p:sp>
        <p:nvSpPr>
          <p:cNvPr id="3" name="Content Placeholder 2">
            <a:extLst>
              <a:ext uri="{FF2B5EF4-FFF2-40B4-BE49-F238E27FC236}">
                <a16:creationId xmlns:a16="http://schemas.microsoft.com/office/drawing/2014/main" id="{1885D618-209C-4ABB-9985-5FB8C8C3B2E2}"/>
              </a:ext>
            </a:extLst>
          </p:cNvPr>
          <p:cNvSpPr>
            <a:spLocks noGrp="1"/>
          </p:cNvSpPr>
          <p:nvPr>
            <p:ph idx="1"/>
          </p:nvPr>
        </p:nvSpPr>
        <p:spPr>
          <a:xfrm>
            <a:off x="838200" y="1526796"/>
            <a:ext cx="10515600" cy="4650167"/>
          </a:xfrm>
        </p:spPr>
        <p:txBody>
          <a:bodyPr>
            <a:normAutofit/>
          </a:bodyPr>
          <a:lstStyle/>
          <a:p>
            <a:r>
              <a:rPr lang="en-US" dirty="0"/>
              <a:t>Enhance the program of Automatic Control following the navigation plan by GPS</a:t>
            </a:r>
          </a:p>
          <a:p>
            <a:r>
              <a:rPr lang="en-US" dirty="0"/>
              <a:t>Improve Dataset quality in the control over Traffic Sign</a:t>
            </a:r>
          </a:p>
          <a:p>
            <a:r>
              <a:rPr lang="en-US" dirty="0"/>
              <a:t>PID control for motor speed and position improvement</a:t>
            </a:r>
          </a:p>
          <a:p>
            <a:r>
              <a:rPr lang="en-US" dirty="0"/>
              <a:t>Increase Security for website and Robot Data MYSQL</a:t>
            </a:r>
          </a:p>
          <a:p>
            <a:r>
              <a:rPr lang="en-US" dirty="0" err="1">
                <a:solidFill>
                  <a:srgbClr val="00B050"/>
                </a:solidFill>
              </a:rPr>
              <a:t>Mysql</a:t>
            </a:r>
            <a:r>
              <a:rPr lang="en-US" dirty="0">
                <a:solidFill>
                  <a:srgbClr val="00B050"/>
                </a:solidFill>
              </a:rPr>
              <a:t> data store on RPI connection still under resolved.</a:t>
            </a:r>
          </a:p>
          <a:p>
            <a:r>
              <a:rPr lang="en-US" dirty="0">
                <a:solidFill>
                  <a:srgbClr val="00B050"/>
                </a:solidFill>
              </a:rPr>
              <a:t>Control Automatically Car moving by </a:t>
            </a:r>
            <a:r>
              <a:rPr lang="en-US" dirty="0" err="1">
                <a:solidFill>
                  <a:srgbClr val="00B050"/>
                </a:solidFill>
              </a:rPr>
              <a:t>RPlidar</a:t>
            </a:r>
            <a:r>
              <a:rPr lang="en-US" dirty="0">
                <a:solidFill>
                  <a:srgbClr val="00B050"/>
                </a:solidFill>
              </a:rPr>
              <a:t> Data</a:t>
            </a:r>
          </a:p>
          <a:p>
            <a:endParaRPr lang="en-US" dirty="0"/>
          </a:p>
        </p:txBody>
      </p:sp>
    </p:spTree>
    <p:extLst>
      <p:ext uri="{BB962C8B-B14F-4D97-AF65-F5344CB8AC3E}">
        <p14:creationId xmlns:p14="http://schemas.microsoft.com/office/powerpoint/2010/main" val="411570784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4EC5-6CFA-450C-9D92-35583FC8D48F}"/>
              </a:ext>
            </a:extLst>
          </p:cNvPr>
          <p:cNvSpPr>
            <a:spLocks noGrp="1"/>
          </p:cNvSpPr>
          <p:nvPr>
            <p:ph type="title"/>
          </p:nvPr>
        </p:nvSpPr>
        <p:spPr/>
        <p:txBody>
          <a:bodyPr/>
          <a:lstStyle/>
          <a:p>
            <a:r>
              <a:rPr lang="en-US" dirty="0"/>
              <a:t>Conclusion</a:t>
            </a:r>
          </a:p>
        </p:txBody>
      </p:sp>
      <p:sp>
        <p:nvSpPr>
          <p:cNvPr id="4" name="Rectangle 1">
            <a:extLst>
              <a:ext uri="{FF2B5EF4-FFF2-40B4-BE49-F238E27FC236}">
                <a16:creationId xmlns:a16="http://schemas.microsoft.com/office/drawing/2014/main" id="{FD970E2B-36C5-414B-BF6B-A4D4A6AD81BF}"/>
              </a:ext>
            </a:extLst>
          </p:cNvPr>
          <p:cNvSpPr>
            <a:spLocks noGrp="1" noChangeArrowheads="1"/>
          </p:cNvSpPr>
          <p:nvPr>
            <p:ph idx="1"/>
          </p:nvPr>
        </p:nvSpPr>
        <p:spPr bwMode="auto">
          <a:xfrm>
            <a:off x="838200" y="968526"/>
            <a:ext cx="11049820" cy="388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IoT allows </a:t>
            </a:r>
            <a:r>
              <a:rPr kumimoji="0" lang="en-US" altLang="en-US" sz="1800" b="1" i="0" u="none" strike="noStrike" cap="none" normalizeH="0" baseline="0" dirty="0">
                <a:ln>
                  <a:noFill/>
                </a:ln>
                <a:solidFill>
                  <a:schemeClr val="tx1"/>
                </a:solidFill>
                <a:effectLst/>
                <a:latin typeface="Arial" panose="020B0604020202020204" pitchFamily="34" charset="0"/>
              </a:rPr>
              <a:t>real-time control &amp; monitoring</a:t>
            </a:r>
            <a:r>
              <a:rPr kumimoji="0" lang="en-US" altLang="en-US" sz="1800" b="0" i="0" u="none" strike="noStrike" cap="none" normalizeH="0" baseline="0" dirty="0">
                <a:ln>
                  <a:noFill/>
                </a:ln>
                <a:solidFill>
                  <a:schemeClr val="tx1"/>
                </a:solidFill>
                <a:effectLst/>
                <a:latin typeface="Arial" panose="020B0604020202020204" pitchFamily="34" charset="0"/>
              </a:rPr>
              <a:t> of robot cars.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combination of </a:t>
            </a:r>
            <a:r>
              <a:rPr kumimoji="0" lang="en-US" altLang="en-US" sz="1800" b="1" i="0" u="none" strike="noStrike" cap="none" normalizeH="0" baseline="0" dirty="0">
                <a:ln>
                  <a:noFill/>
                </a:ln>
                <a:solidFill>
                  <a:schemeClr val="tx1"/>
                </a:solidFill>
                <a:effectLst/>
                <a:latin typeface="Arial" panose="020B0604020202020204" pitchFamily="34" charset="0"/>
              </a:rPr>
              <a:t>sensors, microcontrollers, and cloud connectivity</a:t>
            </a:r>
            <a:r>
              <a:rPr kumimoji="0" lang="en-US" altLang="en-US" sz="1800" b="0" i="0" u="none" strike="noStrike" cap="none" normalizeH="0" baseline="0" dirty="0">
                <a:ln>
                  <a:noFill/>
                </a:ln>
                <a:solidFill>
                  <a:schemeClr val="tx1"/>
                </a:solidFill>
                <a:effectLst/>
                <a:latin typeface="Arial" panose="020B0604020202020204" pitchFamily="34" charset="0"/>
              </a:rPr>
              <a:t> enables autonomous operation.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combination of IOT and AI Image processing can be a future technology</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IoT-based robot cars with AI are </a:t>
            </a:r>
            <a:r>
              <a:rPr kumimoji="0" lang="en-US" altLang="en-US" sz="1800" b="1" i="0" u="none" strike="noStrike" cap="none" normalizeH="0" baseline="0" dirty="0">
                <a:ln>
                  <a:noFill/>
                </a:ln>
                <a:solidFill>
                  <a:schemeClr val="tx1"/>
                </a:solidFill>
                <a:effectLst/>
                <a:latin typeface="Arial" panose="020B0604020202020204" pitchFamily="34" charset="0"/>
              </a:rPr>
              <a:t>shaping the future</a:t>
            </a:r>
            <a:r>
              <a:rPr kumimoji="0" lang="en-US" altLang="en-US" sz="1800" b="0" i="0" u="none" strike="noStrike" cap="none" normalizeH="0" baseline="0" dirty="0">
                <a:ln>
                  <a:noFill/>
                </a:ln>
                <a:solidFill>
                  <a:schemeClr val="tx1"/>
                </a:solidFill>
                <a:effectLst/>
                <a:latin typeface="Arial" panose="020B0604020202020204" pitchFamily="34" charset="0"/>
              </a:rPr>
              <a:t> of automation. </a:t>
            </a:r>
          </a:p>
          <a:p>
            <a:pPr marL="0" marR="0" lvl="0" indent="0" algn="l" defTabSz="914400" rtl="0" eaLnBrk="0" fontAlgn="base" latinLnBrk="0" hangingPunct="0">
              <a:lnSpc>
                <a:spcPct val="2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651812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3F92-6948-4FE6-8435-9B053083A733}"/>
              </a:ext>
            </a:extLst>
          </p:cNvPr>
          <p:cNvSpPr>
            <a:spLocks noGrp="1"/>
          </p:cNvSpPr>
          <p:nvPr>
            <p:ph type="title"/>
          </p:nvPr>
        </p:nvSpPr>
        <p:spPr/>
        <p:txBody>
          <a:bodyPr/>
          <a:lstStyle/>
          <a:p>
            <a:pPr algn="ctr"/>
            <a:r>
              <a:rPr lang="en-US" dirty="0"/>
              <a:t>Q&amp;A</a:t>
            </a:r>
          </a:p>
        </p:txBody>
      </p:sp>
      <p:sp>
        <p:nvSpPr>
          <p:cNvPr id="3" name="Content Placeholder 2">
            <a:extLst>
              <a:ext uri="{FF2B5EF4-FFF2-40B4-BE49-F238E27FC236}">
                <a16:creationId xmlns:a16="http://schemas.microsoft.com/office/drawing/2014/main" id="{2058583A-1886-4AB3-B0DA-A27DDAE9C447}"/>
              </a:ext>
            </a:extLst>
          </p:cNvPr>
          <p:cNvSpPr>
            <a:spLocks noGrp="1"/>
          </p:cNvSpPr>
          <p:nvPr>
            <p:ph idx="1"/>
          </p:nvPr>
        </p:nvSpPr>
        <p:spPr/>
        <p:txBody>
          <a:bodyPr/>
          <a:lstStyle/>
          <a:p>
            <a:r>
              <a:rPr lang="en-US" dirty="0"/>
              <a:t>ANY QUESTION?</a:t>
            </a:r>
          </a:p>
        </p:txBody>
      </p:sp>
    </p:spTree>
    <p:extLst>
      <p:ext uri="{BB962C8B-B14F-4D97-AF65-F5344CB8AC3E}">
        <p14:creationId xmlns:p14="http://schemas.microsoft.com/office/powerpoint/2010/main" val="21054540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47CE-9812-44C8-B87E-AD168FC1C028}"/>
              </a:ext>
            </a:extLst>
          </p:cNvPr>
          <p:cNvSpPr>
            <a:spLocks noGrp="1"/>
          </p:cNvSpPr>
          <p:nvPr>
            <p:ph type="title"/>
          </p:nvPr>
        </p:nvSpPr>
        <p:spPr>
          <a:xfrm>
            <a:off x="712366" y="0"/>
            <a:ext cx="10515600" cy="834501"/>
          </a:xfrm>
        </p:spPr>
        <p:txBody>
          <a:bodyPr/>
          <a:lstStyle/>
          <a:p>
            <a:r>
              <a:rPr lang="en-US" dirty="0"/>
              <a:t>Overview of the Robot Car</a:t>
            </a:r>
          </a:p>
        </p:txBody>
      </p:sp>
      <p:sp>
        <p:nvSpPr>
          <p:cNvPr id="4" name="Rectangle 1">
            <a:extLst>
              <a:ext uri="{FF2B5EF4-FFF2-40B4-BE49-F238E27FC236}">
                <a16:creationId xmlns:a16="http://schemas.microsoft.com/office/drawing/2014/main" id="{6ABE7A17-67AC-4039-A227-58B13E772A94}"/>
              </a:ext>
            </a:extLst>
          </p:cNvPr>
          <p:cNvSpPr>
            <a:spLocks noGrp="1" noChangeArrowheads="1"/>
          </p:cNvSpPr>
          <p:nvPr>
            <p:ph idx="1"/>
          </p:nvPr>
        </p:nvSpPr>
        <p:spPr bwMode="auto">
          <a:xfrm>
            <a:off x="184558" y="834501"/>
            <a:ext cx="11948719"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Brief Description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self-driving robot car that uses IoT for remote monitoring, navigation, and control.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Main Features: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Obstacle detection ( By Ultrasonic sensor, </a:t>
            </a:r>
            <a:r>
              <a:rPr kumimoji="0" lang="en-US" altLang="en-US" sz="1800" b="0" i="0" u="none" strike="noStrike" cap="none" normalizeH="0" baseline="0" dirty="0" err="1">
                <a:ln>
                  <a:noFill/>
                </a:ln>
                <a:solidFill>
                  <a:schemeClr val="tx1"/>
                </a:solidFill>
                <a:effectLst/>
                <a:latin typeface="Arial" panose="020B0604020202020204" pitchFamily="34" charset="0"/>
              </a:rPr>
              <a:t>RPLidar</a:t>
            </a:r>
            <a:r>
              <a:rPr kumimoji="0" lang="en-US" altLang="en-US" sz="1800" b="0" i="0" u="none" strike="noStrike" cap="none" normalizeH="0" baseline="0" dirty="0">
                <a:ln>
                  <a:noFill/>
                </a:ln>
                <a:solidFill>
                  <a:schemeClr val="tx1"/>
                </a:solidFill>
                <a:effectLst/>
                <a:latin typeface="Arial" panose="020B0604020202020204" pitchFamily="34" charset="0"/>
              </a:rPr>
              <a:t>, By Intel </a:t>
            </a:r>
            <a:r>
              <a:rPr kumimoji="0" lang="en-US" altLang="en-US" sz="1800" b="0" i="0" u="none" strike="noStrike" cap="none" normalizeH="0" baseline="0" dirty="0" err="1">
                <a:ln>
                  <a:noFill/>
                </a:ln>
                <a:solidFill>
                  <a:schemeClr val="tx1"/>
                </a:solidFill>
                <a:effectLst/>
                <a:latin typeface="Arial" panose="020B0604020202020204" pitchFamily="34" charset="0"/>
              </a:rPr>
              <a:t>Realsens</a:t>
            </a:r>
            <a:r>
              <a:rPr kumimoji="0" lang="en-US" altLang="en-US" sz="1800" b="0" i="0" u="none" strike="noStrike" cap="none" normalizeH="0" baseline="0" dirty="0">
                <a:ln>
                  <a:noFill/>
                </a:ln>
                <a:solidFill>
                  <a:schemeClr val="tx1"/>
                </a:solidFill>
                <a:effectLst/>
                <a:latin typeface="Arial" panose="020B0604020202020204" pitchFamily="34" charset="0"/>
              </a:rPr>
              <a:t> Camera with YoloV10) </a:t>
            </a:r>
            <a:r>
              <a:rPr kumimoji="0" lang="en-US" altLang="en-US" sz="1800" b="1" i="0" u="none" strike="noStrike" cap="none" normalizeH="0" baseline="0" dirty="0">
                <a:ln>
                  <a:noFill/>
                </a:ln>
                <a:solidFill>
                  <a:srgbClr val="00B050"/>
                </a:solidFill>
                <a:effectLst/>
                <a:latin typeface="Arial" panose="020B0604020202020204" pitchFamily="34" charset="0"/>
              </a:rPr>
              <a:t>Done</a:t>
            </a:r>
          </a:p>
          <a:p>
            <a:pPr marL="0" lvl="0" indent="0" eaLnBrk="0" fontAlgn="base" hangingPunct="0">
              <a:lnSpc>
                <a:spcPct val="150000"/>
              </a:lnSpc>
              <a:spcBef>
                <a:spcPct val="0"/>
              </a:spcBef>
              <a:spcAft>
                <a:spcPct val="0"/>
              </a:spcAft>
              <a:buFontTx/>
              <a:buChar char="•"/>
            </a:pPr>
            <a:r>
              <a:rPr lang="en-US" altLang="en-US" sz="1800" dirty="0">
                <a:latin typeface="Arial" panose="020B0604020202020204" pitchFamily="34" charset="0"/>
              </a:rPr>
              <a:t>Remote control via PS2 Remote, smartphone, or web  </a:t>
            </a:r>
            <a:r>
              <a:rPr lang="en-US" altLang="en-US" sz="1800" b="1" dirty="0">
                <a:solidFill>
                  <a:srgbClr val="00B050"/>
                </a:solidFill>
                <a:latin typeface="Arial" panose="020B0604020202020204" pitchFamily="34" charset="0"/>
              </a:rPr>
              <a:t>Done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rgbClr val="FF0000"/>
                </a:solidFill>
                <a:effectLst/>
                <a:latin typeface="Arial" panose="020B0604020202020204" pitchFamily="34" charset="0"/>
              </a:rPr>
              <a:t>GPS Auto navigation </a:t>
            </a:r>
            <a:r>
              <a:rPr kumimoji="0" lang="en-US" altLang="en-US" sz="1800" b="0" i="0" u="none" strike="noStrike" cap="none" normalizeH="0" baseline="0" dirty="0">
                <a:ln>
                  <a:noFill/>
                </a:ln>
                <a:solidFill>
                  <a:schemeClr val="tx1"/>
                </a:solidFill>
                <a:effectLst/>
                <a:latin typeface="Arial" panose="020B0604020202020204" pitchFamily="34" charset="0"/>
              </a:rPr>
              <a:t>( this interface is already made by web page however, the control algorithm is not able to make due to difficulty of position control accuracy) such as Robot Mechanism and Forward wheels, or PID position Control)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i="0" u="none" strike="noStrike" cap="none" normalizeH="0" baseline="0" dirty="0">
                <a:ln>
                  <a:noFill/>
                </a:ln>
                <a:solidFill>
                  <a:srgbClr val="FF0000"/>
                </a:solidFill>
                <a:effectLst/>
                <a:latin typeface="Arial" panose="020B0604020202020204" pitchFamily="34" charset="0"/>
              </a:rPr>
              <a:t>PID motor control for speed regulation </a:t>
            </a:r>
            <a:r>
              <a:rPr kumimoji="0" lang="en-US" altLang="en-US" sz="1800" b="0" i="0" u="none" strike="noStrike" cap="none" normalizeH="0" baseline="0" dirty="0">
                <a:ln>
                  <a:noFill/>
                </a:ln>
                <a:solidFill>
                  <a:schemeClr val="tx1"/>
                </a:solidFill>
                <a:effectLst/>
                <a:latin typeface="Arial" panose="020B0604020202020204" pitchFamily="34" charset="0"/>
              </a:rPr>
              <a:t>( This is not implemented due to very hard to find proper PID Parameter during testing, So this is can be improved in the future)</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1800" dirty="0">
                <a:solidFill>
                  <a:srgbClr val="FF0000"/>
                </a:solidFill>
                <a:latin typeface="Arial" panose="020B0604020202020204" pitchFamily="34" charset="0"/>
              </a:rPr>
              <a:t>Using Image of traffic signal to control robot </a:t>
            </a:r>
            <a:r>
              <a:rPr lang="en-US" altLang="en-US" sz="1800" dirty="0">
                <a:latin typeface="Arial" panose="020B0604020202020204" pitchFamily="34" charset="0"/>
              </a:rPr>
              <a:t>( this feature is already try by Python with Yolo V11, It worked however the dataset quality can affect to the robot operation and safety issue, this is for future improvement)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Real-World Applications: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Smart transportation, Automated delivery robots, Security surveillance robots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686524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58A7-0865-4759-A2F6-101991BC80E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A30532A-7DC6-43AB-AEAB-22431E9AA624}"/>
              </a:ext>
            </a:extLst>
          </p:cNvPr>
          <p:cNvPicPr>
            <a:picLocks noChangeAspect="1"/>
          </p:cNvPicPr>
          <p:nvPr/>
        </p:nvPicPr>
        <p:blipFill>
          <a:blip r:embed="rId2"/>
          <a:stretch>
            <a:fillRect/>
          </a:stretch>
        </p:blipFill>
        <p:spPr>
          <a:xfrm>
            <a:off x="5394611" y="365125"/>
            <a:ext cx="5959189" cy="5966989"/>
          </a:xfrm>
          <a:prstGeom prst="rect">
            <a:avLst/>
          </a:prstGeom>
        </p:spPr>
      </p:pic>
      <p:pic>
        <p:nvPicPr>
          <p:cNvPr id="4" name="Picture 3">
            <a:extLst>
              <a:ext uri="{FF2B5EF4-FFF2-40B4-BE49-F238E27FC236}">
                <a16:creationId xmlns:a16="http://schemas.microsoft.com/office/drawing/2014/main" id="{05C54F37-1D0A-4730-B3B8-5BDE761F8513}"/>
              </a:ext>
            </a:extLst>
          </p:cNvPr>
          <p:cNvPicPr>
            <a:picLocks noChangeAspect="1"/>
          </p:cNvPicPr>
          <p:nvPr/>
        </p:nvPicPr>
        <p:blipFill>
          <a:blip r:embed="rId3"/>
          <a:stretch>
            <a:fillRect/>
          </a:stretch>
        </p:blipFill>
        <p:spPr>
          <a:xfrm>
            <a:off x="421343" y="365125"/>
            <a:ext cx="4679163" cy="5957059"/>
          </a:xfrm>
          <a:prstGeom prst="rect">
            <a:avLst/>
          </a:prstGeom>
        </p:spPr>
      </p:pic>
    </p:spTree>
    <p:extLst>
      <p:ext uri="{BB962C8B-B14F-4D97-AF65-F5344CB8AC3E}">
        <p14:creationId xmlns:p14="http://schemas.microsoft.com/office/powerpoint/2010/main" val="16712876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0194-2FD9-4E67-94E4-193EA2286314}"/>
              </a:ext>
            </a:extLst>
          </p:cNvPr>
          <p:cNvSpPr>
            <a:spLocks noGrp="1"/>
          </p:cNvSpPr>
          <p:nvPr>
            <p:ph type="title"/>
          </p:nvPr>
        </p:nvSpPr>
        <p:spPr>
          <a:xfrm>
            <a:off x="838199" y="61911"/>
            <a:ext cx="8595072" cy="636589"/>
          </a:xfrm>
        </p:spPr>
        <p:txBody>
          <a:bodyPr>
            <a:normAutofit fontScale="90000"/>
          </a:bodyPr>
          <a:lstStyle/>
          <a:p>
            <a:r>
              <a:rPr lang="en-US" dirty="0"/>
              <a:t>Overview of the Robot Car Hardware</a:t>
            </a:r>
          </a:p>
        </p:txBody>
      </p:sp>
      <p:grpSp>
        <p:nvGrpSpPr>
          <p:cNvPr id="34" name="Group 33">
            <a:extLst>
              <a:ext uri="{FF2B5EF4-FFF2-40B4-BE49-F238E27FC236}">
                <a16:creationId xmlns:a16="http://schemas.microsoft.com/office/drawing/2014/main" id="{44DBD860-C72C-4E50-93DA-45E44002EBD3}"/>
              </a:ext>
            </a:extLst>
          </p:cNvPr>
          <p:cNvGrpSpPr/>
          <p:nvPr/>
        </p:nvGrpSpPr>
        <p:grpSpPr>
          <a:xfrm>
            <a:off x="6321144" y="709794"/>
            <a:ext cx="2239700" cy="5300477"/>
            <a:chOff x="6975486" y="617515"/>
            <a:chExt cx="2239700" cy="5300477"/>
          </a:xfrm>
        </p:grpSpPr>
        <p:pic>
          <p:nvPicPr>
            <p:cNvPr id="7" name="Picture 6">
              <a:extLst>
                <a:ext uri="{FF2B5EF4-FFF2-40B4-BE49-F238E27FC236}">
                  <a16:creationId xmlns:a16="http://schemas.microsoft.com/office/drawing/2014/main" id="{64010CB0-0D23-4766-B2FE-3607865EB2E6}"/>
                </a:ext>
              </a:extLst>
            </p:cNvPr>
            <p:cNvPicPr>
              <a:picLocks noChangeAspect="1"/>
            </p:cNvPicPr>
            <p:nvPr/>
          </p:nvPicPr>
          <p:blipFill>
            <a:blip r:embed="rId2"/>
            <a:stretch>
              <a:fillRect/>
            </a:stretch>
          </p:blipFill>
          <p:spPr>
            <a:xfrm>
              <a:off x="7009956" y="735309"/>
              <a:ext cx="1790919" cy="1260276"/>
            </a:xfrm>
            <a:prstGeom prst="rect">
              <a:avLst/>
            </a:prstGeom>
          </p:spPr>
        </p:pic>
        <p:pic>
          <p:nvPicPr>
            <p:cNvPr id="8" name="Picture 7">
              <a:extLst>
                <a:ext uri="{FF2B5EF4-FFF2-40B4-BE49-F238E27FC236}">
                  <a16:creationId xmlns:a16="http://schemas.microsoft.com/office/drawing/2014/main" id="{2806C9AF-F198-4D09-BD9C-EBD5C914D5B0}"/>
                </a:ext>
              </a:extLst>
            </p:cNvPr>
            <p:cNvPicPr>
              <a:picLocks noChangeAspect="1"/>
            </p:cNvPicPr>
            <p:nvPr/>
          </p:nvPicPr>
          <p:blipFill>
            <a:blip r:embed="rId3"/>
            <a:stretch>
              <a:fillRect/>
            </a:stretch>
          </p:blipFill>
          <p:spPr>
            <a:xfrm>
              <a:off x="7192703" y="4282062"/>
              <a:ext cx="1790919" cy="1596856"/>
            </a:xfrm>
            <a:prstGeom prst="rect">
              <a:avLst/>
            </a:prstGeom>
          </p:spPr>
        </p:pic>
        <p:pic>
          <p:nvPicPr>
            <p:cNvPr id="9" name="Picture 8">
              <a:extLst>
                <a:ext uri="{FF2B5EF4-FFF2-40B4-BE49-F238E27FC236}">
                  <a16:creationId xmlns:a16="http://schemas.microsoft.com/office/drawing/2014/main" id="{11ABBE16-3E31-4196-8155-AB98C05A86C8}"/>
                </a:ext>
              </a:extLst>
            </p:cNvPr>
            <p:cNvPicPr>
              <a:picLocks noChangeAspect="1"/>
            </p:cNvPicPr>
            <p:nvPr/>
          </p:nvPicPr>
          <p:blipFill>
            <a:blip r:embed="rId4"/>
            <a:stretch>
              <a:fillRect/>
            </a:stretch>
          </p:blipFill>
          <p:spPr>
            <a:xfrm>
              <a:off x="7253569" y="3173801"/>
              <a:ext cx="1263546" cy="756138"/>
            </a:xfrm>
            <a:prstGeom prst="rect">
              <a:avLst/>
            </a:prstGeom>
          </p:spPr>
        </p:pic>
        <p:sp>
          <p:nvSpPr>
            <p:cNvPr id="23" name="Rectangle 22">
              <a:extLst>
                <a:ext uri="{FF2B5EF4-FFF2-40B4-BE49-F238E27FC236}">
                  <a16:creationId xmlns:a16="http://schemas.microsoft.com/office/drawing/2014/main" id="{1B6B80C2-DCAD-49EF-868B-E2677057F3D9}"/>
                </a:ext>
              </a:extLst>
            </p:cNvPr>
            <p:cNvSpPr/>
            <p:nvPr/>
          </p:nvSpPr>
          <p:spPr>
            <a:xfrm>
              <a:off x="6975486" y="617515"/>
              <a:ext cx="2239700" cy="530047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1D2DA82B-5BD8-4E89-B33F-07027BCB30E4}"/>
                </a:ext>
              </a:extLst>
            </p:cNvPr>
            <p:cNvSpPr txBox="1"/>
            <p:nvPr/>
          </p:nvSpPr>
          <p:spPr>
            <a:xfrm>
              <a:off x="7192703" y="2290371"/>
              <a:ext cx="1859017" cy="369332"/>
            </a:xfrm>
            <a:prstGeom prst="rect">
              <a:avLst/>
            </a:prstGeom>
            <a:noFill/>
          </p:spPr>
          <p:txBody>
            <a:bodyPr wrap="square" rtlCol="0">
              <a:spAutoFit/>
            </a:bodyPr>
            <a:lstStyle/>
            <a:p>
              <a:r>
                <a:rPr lang="en-US" b="1" dirty="0"/>
                <a:t>3.Communication</a:t>
              </a:r>
            </a:p>
          </p:txBody>
        </p:sp>
      </p:grpSp>
      <p:grpSp>
        <p:nvGrpSpPr>
          <p:cNvPr id="46" name="Group 45">
            <a:extLst>
              <a:ext uri="{FF2B5EF4-FFF2-40B4-BE49-F238E27FC236}">
                <a16:creationId xmlns:a16="http://schemas.microsoft.com/office/drawing/2014/main" id="{2D8F184C-E19B-4B65-9C6F-127093F2A765}"/>
              </a:ext>
            </a:extLst>
          </p:cNvPr>
          <p:cNvGrpSpPr/>
          <p:nvPr/>
        </p:nvGrpSpPr>
        <p:grpSpPr>
          <a:xfrm>
            <a:off x="8329280" y="58877"/>
            <a:ext cx="3914333" cy="6700777"/>
            <a:chOff x="8329280" y="114295"/>
            <a:chExt cx="3914333" cy="6700777"/>
          </a:xfrm>
        </p:grpSpPr>
        <p:sp>
          <p:nvSpPr>
            <p:cNvPr id="24" name="Rectangle 23">
              <a:extLst>
                <a:ext uri="{FF2B5EF4-FFF2-40B4-BE49-F238E27FC236}">
                  <a16:creationId xmlns:a16="http://schemas.microsoft.com/office/drawing/2014/main" id="{CDBDB9FE-2D6F-482B-8058-E5DC8B542A77}"/>
                </a:ext>
              </a:extLst>
            </p:cNvPr>
            <p:cNvSpPr/>
            <p:nvPr/>
          </p:nvSpPr>
          <p:spPr>
            <a:xfrm>
              <a:off x="9433271" y="114295"/>
              <a:ext cx="2682507" cy="670077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9E8094FC-626E-4C90-8711-03190013343A}"/>
                </a:ext>
              </a:extLst>
            </p:cNvPr>
            <p:cNvPicPr>
              <a:picLocks noChangeAspect="1"/>
            </p:cNvPicPr>
            <p:nvPr/>
          </p:nvPicPr>
          <p:blipFill>
            <a:blip r:embed="rId5"/>
            <a:stretch>
              <a:fillRect/>
            </a:stretch>
          </p:blipFill>
          <p:spPr>
            <a:xfrm>
              <a:off x="8329280" y="6290208"/>
              <a:ext cx="1042947" cy="505881"/>
            </a:xfrm>
            <a:prstGeom prst="rect">
              <a:avLst/>
            </a:prstGeom>
          </p:spPr>
        </p:pic>
        <p:grpSp>
          <p:nvGrpSpPr>
            <p:cNvPr id="35" name="Group 34">
              <a:extLst>
                <a:ext uri="{FF2B5EF4-FFF2-40B4-BE49-F238E27FC236}">
                  <a16:creationId xmlns:a16="http://schemas.microsoft.com/office/drawing/2014/main" id="{E2620080-BD34-4138-84AC-B1A6C907B334}"/>
                </a:ext>
              </a:extLst>
            </p:cNvPr>
            <p:cNvGrpSpPr/>
            <p:nvPr/>
          </p:nvGrpSpPr>
          <p:grpSpPr>
            <a:xfrm>
              <a:off x="9433271" y="278201"/>
              <a:ext cx="2810342" cy="6458165"/>
              <a:chOff x="9433271" y="278201"/>
              <a:chExt cx="2810342" cy="6458165"/>
            </a:xfrm>
          </p:grpSpPr>
          <p:pic>
            <p:nvPicPr>
              <p:cNvPr id="15" name="Picture 14">
                <a:extLst>
                  <a:ext uri="{FF2B5EF4-FFF2-40B4-BE49-F238E27FC236}">
                    <a16:creationId xmlns:a16="http://schemas.microsoft.com/office/drawing/2014/main" id="{611CD835-F61E-4E44-99E3-B907BE2C64AD}"/>
                  </a:ext>
                </a:extLst>
              </p:cNvPr>
              <p:cNvPicPr>
                <a:picLocks noChangeAspect="1"/>
              </p:cNvPicPr>
              <p:nvPr/>
            </p:nvPicPr>
            <p:blipFill>
              <a:blip r:embed="rId6"/>
              <a:stretch>
                <a:fillRect/>
              </a:stretch>
            </p:blipFill>
            <p:spPr>
              <a:xfrm>
                <a:off x="9782512" y="278201"/>
                <a:ext cx="1835870" cy="1468580"/>
              </a:xfrm>
              <a:prstGeom prst="rect">
                <a:avLst/>
              </a:prstGeom>
            </p:spPr>
          </p:pic>
          <p:pic>
            <p:nvPicPr>
              <p:cNvPr id="16" name="Picture 15">
                <a:extLst>
                  <a:ext uri="{FF2B5EF4-FFF2-40B4-BE49-F238E27FC236}">
                    <a16:creationId xmlns:a16="http://schemas.microsoft.com/office/drawing/2014/main" id="{CAE0D872-5AB3-473B-931E-41C17ADD1481}"/>
                  </a:ext>
                </a:extLst>
              </p:cNvPr>
              <p:cNvPicPr>
                <a:picLocks noChangeAspect="1"/>
              </p:cNvPicPr>
              <p:nvPr/>
            </p:nvPicPr>
            <p:blipFill>
              <a:blip r:embed="rId7"/>
              <a:stretch>
                <a:fillRect/>
              </a:stretch>
            </p:blipFill>
            <p:spPr>
              <a:xfrm>
                <a:off x="9782512" y="1832034"/>
                <a:ext cx="1866477" cy="1020224"/>
              </a:xfrm>
              <a:prstGeom prst="rect">
                <a:avLst/>
              </a:prstGeom>
            </p:spPr>
          </p:pic>
          <p:pic>
            <p:nvPicPr>
              <p:cNvPr id="17" name="Picture 16">
                <a:extLst>
                  <a:ext uri="{FF2B5EF4-FFF2-40B4-BE49-F238E27FC236}">
                    <a16:creationId xmlns:a16="http://schemas.microsoft.com/office/drawing/2014/main" id="{0BD11561-1733-42CA-B4A4-77B4BF1B4B51}"/>
                  </a:ext>
                </a:extLst>
              </p:cNvPr>
              <p:cNvPicPr>
                <a:picLocks noChangeAspect="1"/>
              </p:cNvPicPr>
              <p:nvPr/>
            </p:nvPicPr>
            <p:blipFill>
              <a:blip r:embed="rId8"/>
              <a:stretch>
                <a:fillRect/>
              </a:stretch>
            </p:blipFill>
            <p:spPr>
              <a:xfrm>
                <a:off x="9581394" y="2931354"/>
                <a:ext cx="2442372" cy="1994230"/>
              </a:xfrm>
              <a:prstGeom prst="rect">
                <a:avLst/>
              </a:prstGeom>
            </p:spPr>
          </p:pic>
          <p:pic>
            <p:nvPicPr>
              <p:cNvPr id="19" name="Picture 18">
                <a:extLst>
                  <a:ext uri="{FF2B5EF4-FFF2-40B4-BE49-F238E27FC236}">
                    <a16:creationId xmlns:a16="http://schemas.microsoft.com/office/drawing/2014/main" id="{186BB8F5-C181-41BF-B292-3899C559A898}"/>
                  </a:ext>
                </a:extLst>
              </p:cNvPr>
              <p:cNvPicPr>
                <a:picLocks noChangeAspect="1"/>
              </p:cNvPicPr>
              <p:nvPr/>
            </p:nvPicPr>
            <p:blipFill>
              <a:blip r:embed="rId9"/>
              <a:stretch>
                <a:fillRect/>
              </a:stretch>
            </p:blipFill>
            <p:spPr>
              <a:xfrm>
                <a:off x="9433271" y="4925584"/>
                <a:ext cx="2590495" cy="1810782"/>
              </a:xfrm>
              <a:prstGeom prst="rect">
                <a:avLst/>
              </a:prstGeom>
            </p:spPr>
          </p:pic>
          <p:sp>
            <p:nvSpPr>
              <p:cNvPr id="28" name="TextBox 27">
                <a:extLst>
                  <a:ext uri="{FF2B5EF4-FFF2-40B4-BE49-F238E27FC236}">
                    <a16:creationId xmlns:a16="http://schemas.microsoft.com/office/drawing/2014/main" id="{D94B9D74-0E59-41EA-8ACE-B1B48A3B11A6}"/>
                  </a:ext>
                </a:extLst>
              </p:cNvPr>
              <p:cNvSpPr txBox="1"/>
              <p:nvPr/>
            </p:nvSpPr>
            <p:spPr>
              <a:xfrm>
                <a:off x="10384596" y="2720496"/>
                <a:ext cx="1859017" cy="369332"/>
              </a:xfrm>
              <a:prstGeom prst="rect">
                <a:avLst/>
              </a:prstGeom>
              <a:noFill/>
            </p:spPr>
            <p:txBody>
              <a:bodyPr wrap="square" rtlCol="0">
                <a:spAutoFit/>
              </a:bodyPr>
              <a:lstStyle/>
              <a:p>
                <a:r>
                  <a:rPr lang="en-US" b="1" dirty="0"/>
                  <a:t>4.HMI</a:t>
                </a:r>
              </a:p>
            </p:txBody>
          </p:sp>
        </p:grpSp>
      </p:grpSp>
      <p:sp>
        <p:nvSpPr>
          <p:cNvPr id="43" name="Arrow: Left-Right 42">
            <a:extLst>
              <a:ext uri="{FF2B5EF4-FFF2-40B4-BE49-F238E27FC236}">
                <a16:creationId xmlns:a16="http://schemas.microsoft.com/office/drawing/2014/main" id="{9DCD5FC6-9A58-4615-987F-9F4B0F04E009}"/>
              </a:ext>
            </a:extLst>
          </p:cNvPr>
          <p:cNvSpPr/>
          <p:nvPr/>
        </p:nvSpPr>
        <p:spPr>
          <a:xfrm>
            <a:off x="2076716" y="4374341"/>
            <a:ext cx="871148" cy="4562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Left-Right 43">
            <a:extLst>
              <a:ext uri="{FF2B5EF4-FFF2-40B4-BE49-F238E27FC236}">
                <a16:creationId xmlns:a16="http://schemas.microsoft.com/office/drawing/2014/main" id="{C7E549AC-AABA-4B55-8455-8CD0A93B146F}"/>
              </a:ext>
            </a:extLst>
          </p:cNvPr>
          <p:cNvSpPr/>
          <p:nvPr/>
        </p:nvSpPr>
        <p:spPr>
          <a:xfrm>
            <a:off x="5198502" y="4299152"/>
            <a:ext cx="1144594" cy="4562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Right 44">
            <a:extLst>
              <a:ext uri="{FF2B5EF4-FFF2-40B4-BE49-F238E27FC236}">
                <a16:creationId xmlns:a16="http://schemas.microsoft.com/office/drawing/2014/main" id="{11A20518-74EA-4448-AA60-05C32FF8513C}"/>
              </a:ext>
            </a:extLst>
          </p:cNvPr>
          <p:cNvSpPr/>
          <p:nvPr/>
        </p:nvSpPr>
        <p:spPr>
          <a:xfrm>
            <a:off x="8524541" y="4241914"/>
            <a:ext cx="871148" cy="4562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8B27C4DA-EBD5-4C86-ADE1-A90F650FDA37}"/>
              </a:ext>
            </a:extLst>
          </p:cNvPr>
          <p:cNvGrpSpPr/>
          <p:nvPr/>
        </p:nvGrpSpPr>
        <p:grpSpPr>
          <a:xfrm>
            <a:off x="2911565" y="827589"/>
            <a:ext cx="2239700" cy="5908776"/>
            <a:chOff x="2911565" y="827589"/>
            <a:chExt cx="2239700" cy="5908776"/>
          </a:xfrm>
        </p:grpSpPr>
        <p:pic>
          <p:nvPicPr>
            <p:cNvPr id="5" name="Picture 4">
              <a:extLst>
                <a:ext uri="{FF2B5EF4-FFF2-40B4-BE49-F238E27FC236}">
                  <a16:creationId xmlns:a16="http://schemas.microsoft.com/office/drawing/2014/main" id="{F3F16B03-C494-4CAE-9E16-587725C9289B}"/>
                </a:ext>
              </a:extLst>
            </p:cNvPr>
            <p:cNvPicPr>
              <a:picLocks noChangeAspect="1"/>
            </p:cNvPicPr>
            <p:nvPr/>
          </p:nvPicPr>
          <p:blipFill>
            <a:blip r:embed="rId10"/>
            <a:stretch>
              <a:fillRect/>
            </a:stretch>
          </p:blipFill>
          <p:spPr>
            <a:xfrm>
              <a:off x="3310139" y="5204829"/>
              <a:ext cx="1191070" cy="1498034"/>
            </a:xfrm>
            <a:prstGeom prst="rect">
              <a:avLst/>
            </a:prstGeom>
          </p:spPr>
        </p:pic>
        <p:pic>
          <p:nvPicPr>
            <p:cNvPr id="6" name="Picture 5">
              <a:extLst>
                <a:ext uri="{FF2B5EF4-FFF2-40B4-BE49-F238E27FC236}">
                  <a16:creationId xmlns:a16="http://schemas.microsoft.com/office/drawing/2014/main" id="{D95524DF-80BB-4BB9-A1D2-C25599A446B6}"/>
                </a:ext>
              </a:extLst>
            </p:cNvPr>
            <p:cNvPicPr>
              <a:picLocks noChangeAspect="1"/>
            </p:cNvPicPr>
            <p:nvPr/>
          </p:nvPicPr>
          <p:blipFill>
            <a:blip r:embed="rId11"/>
            <a:stretch>
              <a:fillRect/>
            </a:stretch>
          </p:blipFill>
          <p:spPr>
            <a:xfrm>
              <a:off x="3168491" y="3804713"/>
              <a:ext cx="1642362" cy="996106"/>
            </a:xfrm>
            <a:prstGeom prst="rect">
              <a:avLst/>
            </a:prstGeom>
          </p:spPr>
        </p:pic>
        <p:sp>
          <p:nvSpPr>
            <p:cNvPr id="22" name="Rectangle 21">
              <a:extLst>
                <a:ext uri="{FF2B5EF4-FFF2-40B4-BE49-F238E27FC236}">
                  <a16:creationId xmlns:a16="http://schemas.microsoft.com/office/drawing/2014/main" id="{7C91BF24-449E-4FE2-8A17-26800BB739D0}"/>
                </a:ext>
              </a:extLst>
            </p:cNvPr>
            <p:cNvSpPr/>
            <p:nvPr/>
          </p:nvSpPr>
          <p:spPr>
            <a:xfrm>
              <a:off x="2911565" y="827589"/>
              <a:ext cx="2239700" cy="590877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279AE72-B27D-4F95-9EE8-9D1BD67AD2E0}"/>
                </a:ext>
              </a:extLst>
            </p:cNvPr>
            <p:cNvSpPr txBox="1"/>
            <p:nvPr/>
          </p:nvSpPr>
          <p:spPr>
            <a:xfrm>
              <a:off x="3179428" y="4820743"/>
              <a:ext cx="1848080" cy="337058"/>
            </a:xfrm>
            <a:prstGeom prst="rect">
              <a:avLst/>
            </a:prstGeom>
            <a:noFill/>
          </p:spPr>
          <p:txBody>
            <a:bodyPr wrap="square" rtlCol="0">
              <a:spAutoFit/>
            </a:bodyPr>
            <a:lstStyle/>
            <a:p>
              <a:r>
                <a:rPr lang="en-US" b="1" dirty="0"/>
                <a:t>2.Controller</a:t>
              </a:r>
            </a:p>
          </p:txBody>
        </p:sp>
        <p:pic>
          <p:nvPicPr>
            <p:cNvPr id="31" name="Picture 30">
              <a:extLst>
                <a:ext uri="{FF2B5EF4-FFF2-40B4-BE49-F238E27FC236}">
                  <a16:creationId xmlns:a16="http://schemas.microsoft.com/office/drawing/2014/main" id="{30A521B0-CD75-4F26-AEA0-267F568D35DD}"/>
                </a:ext>
              </a:extLst>
            </p:cNvPr>
            <p:cNvPicPr>
              <a:picLocks noChangeAspect="1"/>
            </p:cNvPicPr>
            <p:nvPr/>
          </p:nvPicPr>
          <p:blipFill>
            <a:blip r:embed="rId12"/>
            <a:stretch>
              <a:fillRect/>
            </a:stretch>
          </p:blipFill>
          <p:spPr>
            <a:xfrm>
              <a:off x="3179428" y="1415299"/>
              <a:ext cx="1495238" cy="1742857"/>
            </a:xfrm>
            <a:prstGeom prst="rect">
              <a:avLst/>
            </a:prstGeom>
          </p:spPr>
        </p:pic>
      </p:grpSp>
      <p:grpSp>
        <p:nvGrpSpPr>
          <p:cNvPr id="38" name="Group 37">
            <a:extLst>
              <a:ext uri="{FF2B5EF4-FFF2-40B4-BE49-F238E27FC236}">
                <a16:creationId xmlns:a16="http://schemas.microsoft.com/office/drawing/2014/main" id="{A40D24ED-E617-4949-85CA-C51CD2AD7817}"/>
              </a:ext>
            </a:extLst>
          </p:cNvPr>
          <p:cNvGrpSpPr/>
          <p:nvPr/>
        </p:nvGrpSpPr>
        <p:grpSpPr>
          <a:xfrm>
            <a:off x="-25400" y="698500"/>
            <a:ext cx="2136586" cy="6056388"/>
            <a:chOff x="-25400" y="698500"/>
            <a:chExt cx="2136586" cy="6056388"/>
          </a:xfrm>
        </p:grpSpPr>
        <p:grpSp>
          <p:nvGrpSpPr>
            <p:cNvPr id="29" name="Group 28">
              <a:extLst>
                <a:ext uri="{FF2B5EF4-FFF2-40B4-BE49-F238E27FC236}">
                  <a16:creationId xmlns:a16="http://schemas.microsoft.com/office/drawing/2014/main" id="{E3710DC9-F250-40A3-9A69-2D6D20154FCB}"/>
                </a:ext>
              </a:extLst>
            </p:cNvPr>
            <p:cNvGrpSpPr/>
            <p:nvPr/>
          </p:nvGrpSpPr>
          <p:grpSpPr>
            <a:xfrm>
              <a:off x="-25400" y="698500"/>
              <a:ext cx="2136586" cy="6056388"/>
              <a:chOff x="-25400" y="698500"/>
              <a:chExt cx="2136586" cy="6056388"/>
            </a:xfrm>
          </p:grpSpPr>
          <p:pic>
            <p:nvPicPr>
              <p:cNvPr id="10" name="Picture 9">
                <a:extLst>
                  <a:ext uri="{FF2B5EF4-FFF2-40B4-BE49-F238E27FC236}">
                    <a16:creationId xmlns:a16="http://schemas.microsoft.com/office/drawing/2014/main" id="{A26F4A53-3C01-4A37-8B59-2E491F7B76B0}"/>
                  </a:ext>
                </a:extLst>
              </p:cNvPr>
              <p:cNvPicPr>
                <a:picLocks noChangeAspect="1"/>
              </p:cNvPicPr>
              <p:nvPr/>
            </p:nvPicPr>
            <p:blipFill>
              <a:blip r:embed="rId13"/>
              <a:stretch>
                <a:fillRect/>
              </a:stretch>
            </p:blipFill>
            <p:spPr>
              <a:xfrm>
                <a:off x="141501" y="790972"/>
                <a:ext cx="717805" cy="771128"/>
              </a:xfrm>
              <a:prstGeom prst="rect">
                <a:avLst/>
              </a:prstGeom>
            </p:spPr>
          </p:pic>
          <p:pic>
            <p:nvPicPr>
              <p:cNvPr id="11" name="Picture 10">
                <a:extLst>
                  <a:ext uri="{FF2B5EF4-FFF2-40B4-BE49-F238E27FC236}">
                    <a16:creationId xmlns:a16="http://schemas.microsoft.com/office/drawing/2014/main" id="{0ACD88B3-54CA-4F06-B611-831F609812CC}"/>
                  </a:ext>
                </a:extLst>
              </p:cNvPr>
              <p:cNvPicPr>
                <a:picLocks noChangeAspect="1"/>
              </p:cNvPicPr>
              <p:nvPr/>
            </p:nvPicPr>
            <p:blipFill>
              <a:blip r:embed="rId14"/>
              <a:stretch>
                <a:fillRect/>
              </a:stretch>
            </p:blipFill>
            <p:spPr>
              <a:xfrm>
                <a:off x="-25400" y="1731367"/>
                <a:ext cx="1037837" cy="910234"/>
              </a:xfrm>
              <a:prstGeom prst="rect">
                <a:avLst/>
              </a:prstGeom>
            </p:spPr>
          </p:pic>
          <p:pic>
            <p:nvPicPr>
              <p:cNvPr id="12" name="Picture 11">
                <a:extLst>
                  <a:ext uri="{FF2B5EF4-FFF2-40B4-BE49-F238E27FC236}">
                    <a16:creationId xmlns:a16="http://schemas.microsoft.com/office/drawing/2014/main" id="{EC86EC78-0C06-4E16-8718-F7B34BC10175}"/>
                  </a:ext>
                </a:extLst>
              </p:cNvPr>
              <p:cNvPicPr>
                <a:picLocks noChangeAspect="1"/>
              </p:cNvPicPr>
              <p:nvPr/>
            </p:nvPicPr>
            <p:blipFill>
              <a:blip r:embed="rId15"/>
              <a:stretch>
                <a:fillRect/>
              </a:stretch>
            </p:blipFill>
            <p:spPr>
              <a:xfrm>
                <a:off x="-25400" y="2750541"/>
                <a:ext cx="1037837" cy="967475"/>
              </a:xfrm>
              <a:prstGeom prst="rect">
                <a:avLst/>
              </a:prstGeom>
            </p:spPr>
          </p:pic>
          <p:pic>
            <p:nvPicPr>
              <p:cNvPr id="13" name="Picture 12">
                <a:extLst>
                  <a:ext uri="{FF2B5EF4-FFF2-40B4-BE49-F238E27FC236}">
                    <a16:creationId xmlns:a16="http://schemas.microsoft.com/office/drawing/2014/main" id="{EBACCE87-3144-4AB1-A37B-E866B6B2385A}"/>
                  </a:ext>
                </a:extLst>
              </p:cNvPr>
              <p:cNvPicPr>
                <a:picLocks noChangeAspect="1"/>
              </p:cNvPicPr>
              <p:nvPr/>
            </p:nvPicPr>
            <p:blipFill>
              <a:blip r:embed="rId16"/>
              <a:stretch>
                <a:fillRect/>
              </a:stretch>
            </p:blipFill>
            <p:spPr>
              <a:xfrm>
                <a:off x="57694" y="3822700"/>
                <a:ext cx="839420" cy="704591"/>
              </a:xfrm>
              <a:prstGeom prst="rect">
                <a:avLst/>
              </a:prstGeom>
            </p:spPr>
          </p:pic>
          <p:pic>
            <p:nvPicPr>
              <p:cNvPr id="14" name="Picture 13">
                <a:extLst>
                  <a:ext uri="{FF2B5EF4-FFF2-40B4-BE49-F238E27FC236}">
                    <a16:creationId xmlns:a16="http://schemas.microsoft.com/office/drawing/2014/main" id="{10D841DC-F53B-4E2E-BD01-D440294352A7}"/>
                  </a:ext>
                </a:extLst>
              </p:cNvPr>
              <p:cNvPicPr>
                <a:picLocks noChangeAspect="1"/>
              </p:cNvPicPr>
              <p:nvPr/>
            </p:nvPicPr>
            <p:blipFill>
              <a:blip r:embed="rId17"/>
              <a:stretch>
                <a:fillRect/>
              </a:stretch>
            </p:blipFill>
            <p:spPr>
              <a:xfrm>
                <a:off x="141501" y="5021887"/>
                <a:ext cx="1143000" cy="795338"/>
              </a:xfrm>
              <a:prstGeom prst="rect">
                <a:avLst/>
              </a:prstGeom>
            </p:spPr>
          </p:pic>
          <p:pic>
            <p:nvPicPr>
              <p:cNvPr id="20" name="Picture 19">
                <a:extLst>
                  <a:ext uri="{FF2B5EF4-FFF2-40B4-BE49-F238E27FC236}">
                    <a16:creationId xmlns:a16="http://schemas.microsoft.com/office/drawing/2014/main" id="{7C0A1E2A-DD6E-42E7-9BCE-02D77DA7DCEF}"/>
                  </a:ext>
                </a:extLst>
              </p:cNvPr>
              <p:cNvPicPr>
                <a:picLocks noChangeAspect="1"/>
              </p:cNvPicPr>
              <p:nvPr/>
            </p:nvPicPr>
            <p:blipFill>
              <a:blip r:embed="rId18"/>
              <a:stretch>
                <a:fillRect/>
              </a:stretch>
            </p:blipFill>
            <p:spPr>
              <a:xfrm>
                <a:off x="110766" y="6050297"/>
                <a:ext cx="1733517" cy="704591"/>
              </a:xfrm>
              <a:prstGeom prst="rect">
                <a:avLst/>
              </a:prstGeom>
            </p:spPr>
          </p:pic>
          <p:sp>
            <p:nvSpPr>
              <p:cNvPr id="21" name="Rectangle 20">
                <a:extLst>
                  <a:ext uri="{FF2B5EF4-FFF2-40B4-BE49-F238E27FC236}">
                    <a16:creationId xmlns:a16="http://schemas.microsoft.com/office/drawing/2014/main" id="{FDD07A7E-0118-4F6D-B305-C3613AC0BF1B}"/>
                  </a:ext>
                </a:extLst>
              </p:cNvPr>
              <p:cNvSpPr/>
              <p:nvPr/>
            </p:nvSpPr>
            <p:spPr>
              <a:xfrm>
                <a:off x="57693" y="698500"/>
                <a:ext cx="2019023" cy="603786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18D4D8A3-DBDB-498C-BCED-F41E05619D08}"/>
                  </a:ext>
                </a:extLst>
              </p:cNvPr>
              <p:cNvPicPr>
                <a:picLocks noChangeAspect="1"/>
              </p:cNvPicPr>
              <p:nvPr/>
            </p:nvPicPr>
            <p:blipFill>
              <a:blip r:embed="rId19"/>
              <a:stretch>
                <a:fillRect/>
              </a:stretch>
            </p:blipFill>
            <p:spPr>
              <a:xfrm>
                <a:off x="656351" y="4419483"/>
                <a:ext cx="1256299" cy="568220"/>
              </a:xfrm>
              <a:prstGeom prst="rect">
                <a:avLst/>
              </a:prstGeom>
            </p:spPr>
          </p:pic>
          <p:sp>
            <p:nvSpPr>
              <p:cNvPr id="3" name="TextBox 2">
                <a:extLst>
                  <a:ext uri="{FF2B5EF4-FFF2-40B4-BE49-F238E27FC236}">
                    <a16:creationId xmlns:a16="http://schemas.microsoft.com/office/drawing/2014/main" id="{34B9068E-0590-4D9D-8586-CFBD3FC5BFE1}"/>
                  </a:ext>
                </a:extLst>
              </p:cNvPr>
              <p:cNvSpPr txBox="1"/>
              <p:nvPr/>
            </p:nvSpPr>
            <p:spPr>
              <a:xfrm>
                <a:off x="893776" y="1086289"/>
                <a:ext cx="1217410" cy="369332"/>
              </a:xfrm>
              <a:prstGeom prst="rect">
                <a:avLst/>
              </a:prstGeom>
              <a:noFill/>
            </p:spPr>
            <p:txBody>
              <a:bodyPr wrap="square" rtlCol="0">
                <a:spAutoFit/>
              </a:bodyPr>
              <a:lstStyle/>
              <a:p>
                <a:r>
                  <a:rPr lang="en-US" b="1" dirty="0"/>
                  <a:t>1.Devices</a:t>
                </a:r>
              </a:p>
            </p:txBody>
          </p:sp>
        </p:grpSp>
        <p:pic>
          <p:nvPicPr>
            <p:cNvPr id="36" name="Picture 35">
              <a:extLst>
                <a:ext uri="{FF2B5EF4-FFF2-40B4-BE49-F238E27FC236}">
                  <a16:creationId xmlns:a16="http://schemas.microsoft.com/office/drawing/2014/main" id="{F9C490EC-5AE0-4AAE-8767-CBABC4CCAD4B}"/>
                </a:ext>
              </a:extLst>
            </p:cNvPr>
            <p:cNvPicPr>
              <a:picLocks noChangeAspect="1"/>
            </p:cNvPicPr>
            <p:nvPr/>
          </p:nvPicPr>
          <p:blipFill>
            <a:blip r:embed="rId20"/>
            <a:stretch>
              <a:fillRect/>
            </a:stretch>
          </p:blipFill>
          <p:spPr>
            <a:xfrm>
              <a:off x="951116" y="1577853"/>
              <a:ext cx="1050356" cy="1502208"/>
            </a:xfrm>
            <a:prstGeom prst="rect">
              <a:avLst/>
            </a:prstGeom>
          </p:spPr>
        </p:pic>
      </p:grpSp>
    </p:spTree>
    <p:extLst>
      <p:ext uri="{BB962C8B-B14F-4D97-AF65-F5344CB8AC3E}">
        <p14:creationId xmlns:p14="http://schemas.microsoft.com/office/powerpoint/2010/main" val="2159974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circle(in)">
                                      <p:cBhvr>
                                        <p:cTn id="21" dur="20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circle(in)">
                                      <p:cBhvr>
                                        <p:cTn id="26" dur="20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circle(in)">
                                      <p:cBhvr>
                                        <p:cTn id="31" dur="2000"/>
                                        <p:tgtEl>
                                          <p:spTgt spid="45"/>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circle(in)">
                                      <p:cBhvr>
                                        <p:cTn id="34" dur="2000"/>
                                        <p:tgtEl>
                                          <p:spTgt spid="44"/>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circle(in)">
                                      <p:cBhvr>
                                        <p:cTn id="37"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51F8F5-E15E-42EA-8EC8-68B43BF2E28D}"/>
              </a:ext>
            </a:extLst>
          </p:cNvPr>
          <p:cNvPicPr>
            <a:picLocks noChangeAspect="1"/>
          </p:cNvPicPr>
          <p:nvPr/>
        </p:nvPicPr>
        <p:blipFill>
          <a:blip r:embed="rId2"/>
          <a:stretch>
            <a:fillRect/>
          </a:stretch>
        </p:blipFill>
        <p:spPr>
          <a:xfrm>
            <a:off x="787142" y="0"/>
            <a:ext cx="10617715" cy="6858000"/>
          </a:xfrm>
          <a:prstGeom prst="rect">
            <a:avLst/>
          </a:prstGeom>
        </p:spPr>
      </p:pic>
    </p:spTree>
    <p:extLst>
      <p:ext uri="{BB962C8B-B14F-4D97-AF65-F5344CB8AC3E}">
        <p14:creationId xmlns:p14="http://schemas.microsoft.com/office/powerpoint/2010/main" val="1238373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3398-8AE0-4593-957A-6CF07808CA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8964CC-3F02-4D37-B740-1522DD0052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12BD229-30C0-4AC4-8A04-B4143F819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49" y="18143"/>
            <a:ext cx="10638137" cy="6858000"/>
          </a:xfrm>
          <a:prstGeom prst="rect">
            <a:avLst/>
          </a:prstGeom>
        </p:spPr>
      </p:pic>
    </p:spTree>
    <p:extLst>
      <p:ext uri="{BB962C8B-B14F-4D97-AF65-F5344CB8AC3E}">
        <p14:creationId xmlns:p14="http://schemas.microsoft.com/office/powerpoint/2010/main" val="321833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DB7B5F-C96B-4FAC-BCB2-671C1309926C}"/>
              </a:ext>
            </a:extLst>
          </p:cNvPr>
          <p:cNvPicPr>
            <a:picLocks noChangeAspect="1"/>
          </p:cNvPicPr>
          <p:nvPr/>
        </p:nvPicPr>
        <p:blipFill>
          <a:blip r:embed="rId2"/>
          <a:stretch>
            <a:fillRect/>
          </a:stretch>
        </p:blipFill>
        <p:spPr>
          <a:xfrm>
            <a:off x="1429870" y="0"/>
            <a:ext cx="9332259" cy="6858000"/>
          </a:xfrm>
          <a:prstGeom prst="rect">
            <a:avLst/>
          </a:prstGeom>
        </p:spPr>
      </p:pic>
    </p:spTree>
    <p:extLst>
      <p:ext uri="{BB962C8B-B14F-4D97-AF65-F5344CB8AC3E}">
        <p14:creationId xmlns:p14="http://schemas.microsoft.com/office/powerpoint/2010/main" val="2569588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99D8-37D2-4211-AE51-FD6AB1C0210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97DAEC2-50D7-4E85-A4CE-11022AA134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398" y="-4223"/>
            <a:ext cx="10317716" cy="6664231"/>
          </a:xfrm>
          <a:prstGeom prst="rect">
            <a:avLst/>
          </a:prstGeom>
        </p:spPr>
      </p:pic>
    </p:spTree>
    <p:extLst>
      <p:ext uri="{BB962C8B-B14F-4D97-AF65-F5344CB8AC3E}">
        <p14:creationId xmlns:p14="http://schemas.microsoft.com/office/powerpoint/2010/main" val="2365017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2169</TotalTime>
  <Words>800</Words>
  <Application>Microsoft Office PowerPoint</Application>
  <PresentationFormat>Widescreen</PresentationFormat>
  <Paragraphs>83</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ROBOT CAR CONTROL Revolutionizing Automation with Smart Robotics</vt:lpstr>
      <vt:lpstr>Introduction</vt:lpstr>
      <vt:lpstr>Overview of the Robot Car</vt:lpstr>
      <vt:lpstr>PowerPoint Presentation</vt:lpstr>
      <vt:lpstr>Overview of the Robot Car 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Core Technologies</vt:lpstr>
      <vt:lpstr>System Architecture &amp; Block Diagram</vt:lpstr>
      <vt:lpstr>TYPE OF Communications  ( MQTT,WS, PS2Remote, Lora)</vt:lpstr>
      <vt:lpstr>DATA LOGGING BY MY SQL ON RPI OR PC USE PHP</vt:lpstr>
      <vt:lpstr>Software Implementation </vt:lpstr>
      <vt:lpstr>Safety protection</vt:lpstr>
      <vt:lpstr>Safety Devices</vt:lpstr>
      <vt:lpstr>Challenges &amp; Limitations</vt:lpstr>
      <vt:lpstr>Future Improvements &amp; Applications</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CAR CONTROL</dc:title>
  <dc:creator>Admin</dc:creator>
  <cp:lastModifiedBy>Admin</cp:lastModifiedBy>
  <cp:revision>182</cp:revision>
  <dcterms:created xsi:type="dcterms:W3CDTF">2025-01-30T04:38:59Z</dcterms:created>
  <dcterms:modified xsi:type="dcterms:W3CDTF">2025-04-03T07:43:18Z</dcterms:modified>
</cp:coreProperties>
</file>